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80" r:id="rId3"/>
    <p:sldId id="271" r:id="rId4"/>
    <p:sldId id="270" r:id="rId5"/>
    <p:sldId id="257" r:id="rId6"/>
    <p:sldId id="296" r:id="rId7"/>
    <p:sldId id="298" r:id="rId8"/>
    <p:sldId id="295" r:id="rId9"/>
    <p:sldId id="289" r:id="rId10"/>
    <p:sldId id="290" r:id="rId11"/>
    <p:sldId id="300" r:id="rId12"/>
    <p:sldId id="288" r:id="rId13"/>
    <p:sldId id="274" r:id="rId14"/>
    <p:sldId id="276" r:id="rId15"/>
    <p:sldId id="299" r:id="rId16"/>
    <p:sldId id="291" r:id="rId17"/>
    <p:sldId id="301" r:id="rId18"/>
    <p:sldId id="293" r:id="rId19"/>
    <p:sldId id="292" r:id="rId20"/>
  </p:sldIdLst>
  <p:sldSz cx="12192000" cy="6858000"/>
  <p:notesSz cx="6858000" cy="9144000"/>
  <p:embeddedFontLst>
    <p:embeddedFont>
      <p:font typeface="Calibri Light" pitchFamily="34" charset="0"/>
      <p:regular r:id="rId21"/>
      <p:italic r:id="rId22"/>
    </p:embeddedFont>
    <p:embeddedFont>
      <p:font typeface="Calibri" pitchFamily="34" charset="0"/>
      <p:regular r:id="rId23"/>
      <p:bold r:id="rId24"/>
      <p:italic r:id="rId25"/>
      <p:boldItalic r:id="rId26"/>
    </p:embeddedFont>
  </p:embeddedFontLst>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2132" autoAdjust="0"/>
    <p:restoredTop sz="94660"/>
  </p:normalViewPr>
  <p:slideViewPr>
    <p:cSldViewPr snapToGrid="0">
      <p:cViewPr varScale="1">
        <p:scale>
          <a:sx n="73" d="100"/>
          <a:sy n="73" d="100"/>
        </p:scale>
        <p:origin x="-114"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extLst>
          </p:cNvPr>
          <p:cNvSpPr>
            <a:spLocks noGrp="1"/>
          </p:cNvSpPr>
          <p:nvPr>
            <p:ph type="dt" sz="half" idx="10"/>
          </p:nvPr>
        </p:nvSpPr>
        <p:spPr/>
        <p:txBody>
          <a:bodyPr/>
          <a:lstStyle>
            <a:lvl1pPr>
              <a:defRPr/>
            </a:lvl1pPr>
          </a:lstStyle>
          <a:p>
            <a:pPr>
              <a:defRPr/>
            </a:pPr>
            <a:fld id="{CDCEF2F6-F068-4F71-8936-9D91C8667041}" type="datetimeFigureOut">
              <a:rPr lang="fr-FR"/>
              <a:pPr>
                <a:defRPr/>
              </a:pPr>
              <a:t>29/01/2018</a:t>
            </a:fld>
            <a:endParaRPr lang="fr-FR"/>
          </a:p>
        </p:txBody>
      </p:sp>
      <p:sp>
        <p:nvSpPr>
          <p:cNvPr id="5" name="Espace réservé du pied de page 4">
            <a:extLst>
              <a:ext uri="{FF2B5EF4-FFF2-40B4-BE49-F238E27FC236}"/>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extLst>
          </p:cNvPr>
          <p:cNvSpPr>
            <a:spLocks noGrp="1"/>
          </p:cNvSpPr>
          <p:nvPr>
            <p:ph type="sldNum" sz="quarter" idx="12"/>
          </p:nvPr>
        </p:nvSpPr>
        <p:spPr/>
        <p:txBody>
          <a:bodyPr/>
          <a:lstStyle>
            <a:lvl1pPr>
              <a:defRPr/>
            </a:lvl1pPr>
          </a:lstStyle>
          <a:p>
            <a:pPr>
              <a:defRPr/>
            </a:pPr>
            <a:fld id="{01F70017-29B1-4EEC-A785-D9AD0E50A97B}" type="slidenum">
              <a:rPr lang="fr-FR"/>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extLst>
          </p:cNvPr>
          <p:cNvSpPr>
            <a:spLocks noGrp="1"/>
          </p:cNvSpPr>
          <p:nvPr>
            <p:ph type="dt" sz="half" idx="10"/>
          </p:nvPr>
        </p:nvSpPr>
        <p:spPr/>
        <p:txBody>
          <a:bodyPr/>
          <a:lstStyle>
            <a:lvl1pPr>
              <a:defRPr/>
            </a:lvl1pPr>
          </a:lstStyle>
          <a:p>
            <a:pPr>
              <a:defRPr/>
            </a:pPr>
            <a:fld id="{94F9ED85-513E-489B-9B42-407AD7748879}" type="datetimeFigureOut">
              <a:rPr lang="fr-FR"/>
              <a:pPr>
                <a:defRPr/>
              </a:pPr>
              <a:t>29/01/2018</a:t>
            </a:fld>
            <a:endParaRPr lang="fr-FR"/>
          </a:p>
        </p:txBody>
      </p:sp>
      <p:sp>
        <p:nvSpPr>
          <p:cNvPr id="5" name="Espace réservé du pied de page 4">
            <a:extLst>
              <a:ext uri="{FF2B5EF4-FFF2-40B4-BE49-F238E27FC236}"/>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extLst>
          </p:cNvPr>
          <p:cNvSpPr>
            <a:spLocks noGrp="1"/>
          </p:cNvSpPr>
          <p:nvPr>
            <p:ph type="sldNum" sz="quarter" idx="12"/>
          </p:nvPr>
        </p:nvSpPr>
        <p:spPr/>
        <p:txBody>
          <a:bodyPr/>
          <a:lstStyle>
            <a:lvl1pPr>
              <a:defRPr/>
            </a:lvl1pPr>
          </a:lstStyle>
          <a:p>
            <a:pPr>
              <a:defRPr/>
            </a:pPr>
            <a:fld id="{14E381DE-D50D-4C50-B8C9-7D67728A52E5}" type="slidenum">
              <a:rPr lang="fr-FR"/>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extLst>
          </p:cNvPr>
          <p:cNvSpPr>
            <a:spLocks noGrp="1"/>
          </p:cNvSpPr>
          <p:nvPr>
            <p:ph type="dt" sz="half" idx="10"/>
          </p:nvPr>
        </p:nvSpPr>
        <p:spPr/>
        <p:txBody>
          <a:bodyPr/>
          <a:lstStyle>
            <a:lvl1pPr>
              <a:defRPr/>
            </a:lvl1pPr>
          </a:lstStyle>
          <a:p>
            <a:pPr>
              <a:defRPr/>
            </a:pPr>
            <a:fld id="{DCBC695E-6754-44CF-844A-10C96FB2C704}" type="datetimeFigureOut">
              <a:rPr lang="fr-FR"/>
              <a:pPr>
                <a:defRPr/>
              </a:pPr>
              <a:t>29/01/2018</a:t>
            </a:fld>
            <a:endParaRPr lang="fr-FR"/>
          </a:p>
        </p:txBody>
      </p:sp>
      <p:sp>
        <p:nvSpPr>
          <p:cNvPr id="5" name="Espace réservé du pied de page 4">
            <a:extLst>
              <a:ext uri="{FF2B5EF4-FFF2-40B4-BE49-F238E27FC236}"/>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extLst>
          </p:cNvPr>
          <p:cNvSpPr>
            <a:spLocks noGrp="1"/>
          </p:cNvSpPr>
          <p:nvPr>
            <p:ph type="sldNum" sz="quarter" idx="12"/>
          </p:nvPr>
        </p:nvSpPr>
        <p:spPr/>
        <p:txBody>
          <a:bodyPr/>
          <a:lstStyle>
            <a:lvl1pPr>
              <a:defRPr/>
            </a:lvl1pPr>
          </a:lstStyle>
          <a:p>
            <a:pPr>
              <a:defRPr/>
            </a:pPr>
            <a:fld id="{266CA72C-CFE0-4290-9D1A-1BB946EBB69F}" type="slidenum">
              <a:rPr lang="fr-FR"/>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extLst>
          </p:cNvPr>
          <p:cNvSpPr>
            <a:spLocks noGrp="1"/>
          </p:cNvSpPr>
          <p:nvPr>
            <p:ph type="dt" sz="half" idx="10"/>
          </p:nvPr>
        </p:nvSpPr>
        <p:spPr/>
        <p:txBody>
          <a:bodyPr/>
          <a:lstStyle>
            <a:lvl1pPr>
              <a:defRPr/>
            </a:lvl1pPr>
          </a:lstStyle>
          <a:p>
            <a:pPr>
              <a:defRPr/>
            </a:pPr>
            <a:fld id="{0D222870-1CC3-4CAC-A8FE-1F972C52DAE9}" type="datetimeFigureOut">
              <a:rPr lang="fr-FR"/>
              <a:pPr>
                <a:defRPr/>
              </a:pPr>
              <a:t>29/01/2018</a:t>
            </a:fld>
            <a:endParaRPr lang="fr-FR"/>
          </a:p>
        </p:txBody>
      </p:sp>
      <p:sp>
        <p:nvSpPr>
          <p:cNvPr id="5" name="Espace réservé du pied de page 4">
            <a:extLst>
              <a:ext uri="{FF2B5EF4-FFF2-40B4-BE49-F238E27FC236}"/>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extLst>
          </p:cNvPr>
          <p:cNvSpPr>
            <a:spLocks noGrp="1"/>
          </p:cNvSpPr>
          <p:nvPr>
            <p:ph type="sldNum" sz="quarter" idx="12"/>
          </p:nvPr>
        </p:nvSpPr>
        <p:spPr/>
        <p:txBody>
          <a:bodyPr/>
          <a:lstStyle>
            <a:lvl1pPr>
              <a:defRPr/>
            </a:lvl1pPr>
          </a:lstStyle>
          <a:p>
            <a:pPr>
              <a:defRPr/>
            </a:pPr>
            <a:fld id="{6DCA846A-4171-4BE1-B5AC-C2DFED968384}" type="slidenum">
              <a:rPr lang="fr-FR"/>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extLst>
          </p:cNvPr>
          <p:cNvSpPr>
            <a:spLocks noGrp="1"/>
          </p:cNvSpPr>
          <p:nvPr>
            <p:ph type="dt" sz="half" idx="10"/>
          </p:nvPr>
        </p:nvSpPr>
        <p:spPr/>
        <p:txBody>
          <a:bodyPr/>
          <a:lstStyle>
            <a:lvl1pPr>
              <a:defRPr/>
            </a:lvl1pPr>
          </a:lstStyle>
          <a:p>
            <a:pPr>
              <a:defRPr/>
            </a:pPr>
            <a:fld id="{4653A23B-A0CD-4CB3-B488-BD7E4A93D6CB}" type="datetimeFigureOut">
              <a:rPr lang="fr-FR"/>
              <a:pPr>
                <a:defRPr/>
              </a:pPr>
              <a:t>29/01/2018</a:t>
            </a:fld>
            <a:endParaRPr lang="fr-FR"/>
          </a:p>
        </p:txBody>
      </p:sp>
      <p:sp>
        <p:nvSpPr>
          <p:cNvPr id="5" name="Espace réservé du pied de page 4">
            <a:extLst>
              <a:ext uri="{FF2B5EF4-FFF2-40B4-BE49-F238E27FC236}"/>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extLst>
          </p:cNvPr>
          <p:cNvSpPr>
            <a:spLocks noGrp="1"/>
          </p:cNvSpPr>
          <p:nvPr>
            <p:ph type="sldNum" sz="quarter" idx="12"/>
          </p:nvPr>
        </p:nvSpPr>
        <p:spPr/>
        <p:txBody>
          <a:bodyPr/>
          <a:lstStyle>
            <a:lvl1pPr>
              <a:defRPr/>
            </a:lvl1pPr>
          </a:lstStyle>
          <a:p>
            <a:pPr>
              <a:defRPr/>
            </a:pPr>
            <a:fld id="{01AE68EC-47D7-4ECA-AC60-5BFD2C36BDB2}" type="slidenum">
              <a:rPr lang="fr-FR"/>
              <a:pPr>
                <a:defRPr/>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3">
            <a:extLst>
              <a:ext uri="{FF2B5EF4-FFF2-40B4-BE49-F238E27FC236}"/>
            </a:extLst>
          </p:cNvPr>
          <p:cNvSpPr>
            <a:spLocks noGrp="1"/>
          </p:cNvSpPr>
          <p:nvPr>
            <p:ph type="dt" sz="half" idx="10"/>
          </p:nvPr>
        </p:nvSpPr>
        <p:spPr/>
        <p:txBody>
          <a:bodyPr/>
          <a:lstStyle>
            <a:lvl1pPr>
              <a:defRPr/>
            </a:lvl1pPr>
          </a:lstStyle>
          <a:p>
            <a:pPr>
              <a:defRPr/>
            </a:pPr>
            <a:fld id="{1ED2EBE7-7737-4931-B9D6-DCA4E60CC9C6}" type="datetimeFigureOut">
              <a:rPr lang="fr-FR"/>
              <a:pPr>
                <a:defRPr/>
              </a:pPr>
              <a:t>29/01/2018</a:t>
            </a:fld>
            <a:endParaRPr lang="fr-FR"/>
          </a:p>
        </p:txBody>
      </p:sp>
      <p:sp>
        <p:nvSpPr>
          <p:cNvPr id="6" name="Espace réservé du pied de page 4">
            <a:extLst>
              <a:ext uri="{FF2B5EF4-FFF2-40B4-BE49-F238E27FC236}"/>
            </a:extLst>
          </p:cNvPr>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a:extLst>
              <a:ext uri="{FF2B5EF4-FFF2-40B4-BE49-F238E27FC236}"/>
            </a:extLst>
          </p:cNvPr>
          <p:cNvSpPr>
            <a:spLocks noGrp="1"/>
          </p:cNvSpPr>
          <p:nvPr>
            <p:ph type="sldNum" sz="quarter" idx="12"/>
          </p:nvPr>
        </p:nvSpPr>
        <p:spPr/>
        <p:txBody>
          <a:bodyPr/>
          <a:lstStyle>
            <a:lvl1pPr>
              <a:defRPr/>
            </a:lvl1pPr>
          </a:lstStyle>
          <a:p>
            <a:pPr>
              <a:defRPr/>
            </a:pPr>
            <a:fld id="{D7C0FE86-509A-491C-B8B8-5484734A0BA4}" type="slidenum">
              <a:rPr lang="fr-FR"/>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3">
            <a:extLst>
              <a:ext uri="{FF2B5EF4-FFF2-40B4-BE49-F238E27FC236}"/>
            </a:extLst>
          </p:cNvPr>
          <p:cNvSpPr>
            <a:spLocks noGrp="1"/>
          </p:cNvSpPr>
          <p:nvPr>
            <p:ph type="dt" sz="half" idx="10"/>
          </p:nvPr>
        </p:nvSpPr>
        <p:spPr/>
        <p:txBody>
          <a:bodyPr/>
          <a:lstStyle>
            <a:lvl1pPr>
              <a:defRPr/>
            </a:lvl1pPr>
          </a:lstStyle>
          <a:p>
            <a:pPr>
              <a:defRPr/>
            </a:pPr>
            <a:fld id="{1F626E56-C23E-4E37-B5BD-9D417EB2B053}" type="datetimeFigureOut">
              <a:rPr lang="fr-FR"/>
              <a:pPr>
                <a:defRPr/>
              </a:pPr>
              <a:t>29/01/2018</a:t>
            </a:fld>
            <a:endParaRPr lang="fr-FR"/>
          </a:p>
        </p:txBody>
      </p:sp>
      <p:sp>
        <p:nvSpPr>
          <p:cNvPr id="8" name="Espace réservé du pied de page 4">
            <a:extLst>
              <a:ext uri="{FF2B5EF4-FFF2-40B4-BE49-F238E27FC236}"/>
            </a:extLst>
          </p:cNvPr>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a:extLst>
              <a:ext uri="{FF2B5EF4-FFF2-40B4-BE49-F238E27FC236}"/>
            </a:extLst>
          </p:cNvPr>
          <p:cNvSpPr>
            <a:spLocks noGrp="1"/>
          </p:cNvSpPr>
          <p:nvPr>
            <p:ph type="sldNum" sz="quarter" idx="12"/>
          </p:nvPr>
        </p:nvSpPr>
        <p:spPr/>
        <p:txBody>
          <a:bodyPr/>
          <a:lstStyle>
            <a:lvl1pPr>
              <a:defRPr/>
            </a:lvl1pPr>
          </a:lstStyle>
          <a:p>
            <a:pPr>
              <a:defRPr/>
            </a:pPr>
            <a:fld id="{A667EF00-6E1B-4F51-8A0E-21AD8FA59434}" type="slidenum">
              <a:rPr lang="fr-FR"/>
              <a:pPr>
                <a:defRPr/>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extLst>
          </p:cNvPr>
          <p:cNvSpPr>
            <a:spLocks noGrp="1"/>
          </p:cNvSpPr>
          <p:nvPr>
            <p:ph type="title"/>
          </p:nvPr>
        </p:nvSpPr>
        <p:spPr/>
        <p:txBody>
          <a:bodyPr/>
          <a:lstStyle/>
          <a:p>
            <a:r>
              <a:rPr lang="fr-FR"/>
              <a:t>Modifiez le style du titre</a:t>
            </a:r>
          </a:p>
        </p:txBody>
      </p:sp>
      <p:sp>
        <p:nvSpPr>
          <p:cNvPr id="3" name="Espace réservé de la date 3">
            <a:extLst>
              <a:ext uri="{FF2B5EF4-FFF2-40B4-BE49-F238E27FC236}"/>
            </a:extLst>
          </p:cNvPr>
          <p:cNvSpPr>
            <a:spLocks noGrp="1"/>
          </p:cNvSpPr>
          <p:nvPr>
            <p:ph type="dt" sz="half" idx="10"/>
          </p:nvPr>
        </p:nvSpPr>
        <p:spPr/>
        <p:txBody>
          <a:bodyPr/>
          <a:lstStyle>
            <a:lvl1pPr>
              <a:defRPr/>
            </a:lvl1pPr>
          </a:lstStyle>
          <a:p>
            <a:pPr>
              <a:defRPr/>
            </a:pPr>
            <a:fld id="{FF625144-7375-4901-9845-5E9E2FF9CD7C}" type="datetimeFigureOut">
              <a:rPr lang="fr-FR"/>
              <a:pPr>
                <a:defRPr/>
              </a:pPr>
              <a:t>29/01/2018</a:t>
            </a:fld>
            <a:endParaRPr lang="fr-FR"/>
          </a:p>
        </p:txBody>
      </p:sp>
      <p:sp>
        <p:nvSpPr>
          <p:cNvPr id="4" name="Espace réservé du pied de page 4">
            <a:extLst>
              <a:ext uri="{FF2B5EF4-FFF2-40B4-BE49-F238E27FC236}"/>
            </a:extLst>
          </p:cNvPr>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a:extLst>
              <a:ext uri="{FF2B5EF4-FFF2-40B4-BE49-F238E27FC236}"/>
            </a:extLst>
          </p:cNvPr>
          <p:cNvSpPr>
            <a:spLocks noGrp="1"/>
          </p:cNvSpPr>
          <p:nvPr>
            <p:ph type="sldNum" sz="quarter" idx="12"/>
          </p:nvPr>
        </p:nvSpPr>
        <p:spPr/>
        <p:txBody>
          <a:bodyPr/>
          <a:lstStyle>
            <a:lvl1pPr>
              <a:defRPr/>
            </a:lvl1pPr>
          </a:lstStyle>
          <a:p>
            <a:pPr>
              <a:defRPr/>
            </a:pPr>
            <a:fld id="{CA2D03DF-770B-4DDE-8EE8-179E7320C719}" type="slidenum">
              <a:rPr lang="fr-FR"/>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a:extLst>
              <a:ext uri="{FF2B5EF4-FFF2-40B4-BE49-F238E27FC236}"/>
            </a:extLst>
          </p:cNvPr>
          <p:cNvSpPr>
            <a:spLocks noGrp="1"/>
          </p:cNvSpPr>
          <p:nvPr>
            <p:ph type="dt" sz="half" idx="10"/>
          </p:nvPr>
        </p:nvSpPr>
        <p:spPr/>
        <p:txBody>
          <a:bodyPr/>
          <a:lstStyle>
            <a:lvl1pPr>
              <a:defRPr/>
            </a:lvl1pPr>
          </a:lstStyle>
          <a:p>
            <a:pPr>
              <a:defRPr/>
            </a:pPr>
            <a:fld id="{82D864AD-110F-41EA-965D-1DC002A6EFD7}" type="datetimeFigureOut">
              <a:rPr lang="fr-FR"/>
              <a:pPr>
                <a:defRPr/>
              </a:pPr>
              <a:t>29/01/2018</a:t>
            </a:fld>
            <a:endParaRPr lang="fr-FR"/>
          </a:p>
        </p:txBody>
      </p:sp>
      <p:sp>
        <p:nvSpPr>
          <p:cNvPr id="3" name="Espace réservé du pied de page 4">
            <a:extLst>
              <a:ext uri="{FF2B5EF4-FFF2-40B4-BE49-F238E27FC236}"/>
            </a:extLst>
          </p:cNvPr>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a:extLst>
              <a:ext uri="{FF2B5EF4-FFF2-40B4-BE49-F238E27FC236}"/>
            </a:extLst>
          </p:cNvPr>
          <p:cNvSpPr>
            <a:spLocks noGrp="1"/>
          </p:cNvSpPr>
          <p:nvPr>
            <p:ph type="sldNum" sz="quarter" idx="12"/>
          </p:nvPr>
        </p:nvSpPr>
        <p:spPr/>
        <p:txBody>
          <a:bodyPr/>
          <a:lstStyle>
            <a:lvl1pPr>
              <a:defRPr/>
            </a:lvl1pPr>
          </a:lstStyle>
          <a:p>
            <a:pPr>
              <a:defRPr/>
            </a:pPr>
            <a:fld id="{09063099-B847-4F5E-91B5-556E2796D0F9}" type="slidenum">
              <a:rPr lang="fr-FR"/>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3">
            <a:extLst>
              <a:ext uri="{FF2B5EF4-FFF2-40B4-BE49-F238E27FC236}"/>
            </a:extLst>
          </p:cNvPr>
          <p:cNvSpPr>
            <a:spLocks noGrp="1"/>
          </p:cNvSpPr>
          <p:nvPr>
            <p:ph type="dt" sz="half" idx="10"/>
          </p:nvPr>
        </p:nvSpPr>
        <p:spPr/>
        <p:txBody>
          <a:bodyPr/>
          <a:lstStyle>
            <a:lvl1pPr>
              <a:defRPr/>
            </a:lvl1pPr>
          </a:lstStyle>
          <a:p>
            <a:pPr>
              <a:defRPr/>
            </a:pPr>
            <a:fld id="{B0A5AC1E-62E8-470F-AD84-6B27EA79543A}" type="datetimeFigureOut">
              <a:rPr lang="fr-FR"/>
              <a:pPr>
                <a:defRPr/>
              </a:pPr>
              <a:t>29/01/2018</a:t>
            </a:fld>
            <a:endParaRPr lang="fr-FR"/>
          </a:p>
        </p:txBody>
      </p:sp>
      <p:sp>
        <p:nvSpPr>
          <p:cNvPr id="6" name="Espace réservé du pied de page 4">
            <a:extLst>
              <a:ext uri="{FF2B5EF4-FFF2-40B4-BE49-F238E27FC236}"/>
            </a:extLst>
          </p:cNvPr>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a:extLst>
              <a:ext uri="{FF2B5EF4-FFF2-40B4-BE49-F238E27FC236}"/>
            </a:extLst>
          </p:cNvPr>
          <p:cNvSpPr>
            <a:spLocks noGrp="1"/>
          </p:cNvSpPr>
          <p:nvPr>
            <p:ph type="sldNum" sz="quarter" idx="12"/>
          </p:nvPr>
        </p:nvSpPr>
        <p:spPr/>
        <p:txBody>
          <a:bodyPr/>
          <a:lstStyle>
            <a:lvl1pPr>
              <a:defRPr/>
            </a:lvl1pPr>
          </a:lstStyle>
          <a:p>
            <a:pPr>
              <a:defRPr/>
            </a:pPr>
            <a:fld id="{D04B60B6-4D09-4CE4-97C2-5875B55D8850}" type="slidenum">
              <a:rPr lang="fr-FR"/>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extLst>
          </p:cNvPr>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a:extLst>
              <a:ext uri="{FF2B5EF4-FFF2-40B4-BE49-F238E27FC236}"/>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3">
            <a:extLst>
              <a:ext uri="{FF2B5EF4-FFF2-40B4-BE49-F238E27FC236}"/>
            </a:extLst>
          </p:cNvPr>
          <p:cNvSpPr>
            <a:spLocks noGrp="1"/>
          </p:cNvSpPr>
          <p:nvPr>
            <p:ph type="dt" sz="half" idx="10"/>
          </p:nvPr>
        </p:nvSpPr>
        <p:spPr/>
        <p:txBody>
          <a:bodyPr/>
          <a:lstStyle>
            <a:lvl1pPr>
              <a:defRPr/>
            </a:lvl1pPr>
          </a:lstStyle>
          <a:p>
            <a:pPr>
              <a:defRPr/>
            </a:pPr>
            <a:fld id="{EEF92EEF-53C7-4F22-80FF-53EBFD4B9BA7}" type="datetimeFigureOut">
              <a:rPr lang="fr-FR"/>
              <a:pPr>
                <a:defRPr/>
              </a:pPr>
              <a:t>29/01/2018</a:t>
            </a:fld>
            <a:endParaRPr lang="fr-FR"/>
          </a:p>
        </p:txBody>
      </p:sp>
      <p:sp>
        <p:nvSpPr>
          <p:cNvPr id="6" name="Espace réservé du pied de page 4">
            <a:extLst>
              <a:ext uri="{FF2B5EF4-FFF2-40B4-BE49-F238E27FC236}"/>
            </a:extLst>
          </p:cNvPr>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a:extLst>
              <a:ext uri="{FF2B5EF4-FFF2-40B4-BE49-F238E27FC236}"/>
            </a:extLst>
          </p:cNvPr>
          <p:cNvSpPr>
            <a:spLocks noGrp="1"/>
          </p:cNvSpPr>
          <p:nvPr>
            <p:ph type="sldNum" sz="quarter" idx="12"/>
          </p:nvPr>
        </p:nvSpPr>
        <p:spPr/>
        <p:txBody>
          <a:bodyPr/>
          <a:lstStyle>
            <a:lvl1pPr>
              <a:defRPr/>
            </a:lvl1pPr>
          </a:lstStyle>
          <a:p>
            <a:pPr>
              <a:defRPr/>
            </a:pPr>
            <a:fld id="{D9C34EB5-3216-4E10-BB7F-E0E76F0CCC68}" type="slidenum">
              <a:rPr lang="fr-FR"/>
              <a:pPr>
                <a:defRPr/>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Modifiez le style du titre</a:t>
            </a:r>
          </a:p>
        </p:txBody>
      </p:sp>
      <p:sp>
        <p:nvSpPr>
          <p:cNvPr id="1027" name="Espace réservé du texte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a:extLst>
              <a:ext uri="{FF2B5EF4-FFF2-40B4-BE49-F238E27FC236}"/>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307B4E9-33A0-4D65-AF88-AD72E47858C4}" type="datetimeFigureOut">
              <a:rPr lang="fr-FR"/>
              <a:pPr>
                <a:defRPr/>
              </a:pPr>
              <a:t>29/01/2018</a:t>
            </a:fld>
            <a:endParaRPr lang="fr-FR"/>
          </a:p>
        </p:txBody>
      </p:sp>
      <p:sp>
        <p:nvSpPr>
          <p:cNvPr id="5" name="Espace réservé du pied de page 4">
            <a:extLst>
              <a:ext uri="{FF2B5EF4-FFF2-40B4-BE49-F238E27FC236}"/>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fr-FR"/>
          </a:p>
        </p:txBody>
      </p:sp>
      <p:sp>
        <p:nvSpPr>
          <p:cNvPr id="6" name="Espace réservé du numéro de diapositive 5">
            <a:extLst>
              <a:ext uri="{FF2B5EF4-FFF2-40B4-BE49-F238E27FC236}"/>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58C27B30-B933-4381-90E8-03DB519D363E}"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www.ressources91.ac-versailles.fr/wordpress/experimentation-avec-les-robots-beebot-en-gs/"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video" Target="file:///C:\Users\utilisateur\AppData\Local\Microsoft\Windows\Temporary%20Internet%20Files\Content.MSO\3CF98C86.mp4"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video" Target="file:///C:\Users\utilisateur\AppData\Local\Microsoft\Windows\Temporary%20Internet%20Files\Content.MSO\1A9D065E.mp4"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pedagogie.ac-aix-marseille.fr/jcms/c_10503824/fr/a-la-decouverte-des-robots-avec-thymio?hlText=thymio" TargetMode="External"/><Relationship Id="rId2" Type="http://schemas.openxmlformats.org/officeDocument/2006/relationships/hyperlink" Target="http://www.fondation-lamap.org/fr/123codez"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lightbot.com/flash.html" TargetMode="External"/><Relationship Id="rId2" Type="http://schemas.openxmlformats.org/officeDocument/2006/relationships/hyperlink" Target="http://appli-etna.ac-nantes.fr:8080/ia53/tice/ressources/tuxbot/index.php" TargetMode="External"/><Relationship Id="rId1" Type="http://schemas.openxmlformats.org/officeDocument/2006/relationships/slideLayout" Target="../slideLayouts/slideLayout2.xml"/><Relationship Id="rId5" Type="http://schemas.openxmlformats.org/officeDocument/2006/relationships/hyperlink" Target="https://code.org/" TargetMode="External"/><Relationship Id="rId4" Type="http://schemas.openxmlformats.org/officeDocument/2006/relationships/hyperlink" Target="http://classedeflorent.fr/accueil/jeux/beebot/"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studio.code.org/hoc/1" TargetMode="External"/><Relationship Id="rId2" Type="http://schemas.openxmlformats.org/officeDocument/2006/relationships/hyperlink" Target="https://code.org/" TargetMode="External"/><Relationship Id="rId1" Type="http://schemas.openxmlformats.org/officeDocument/2006/relationships/slideLayout" Target="../slideLayouts/slideLayout2.xml"/><Relationship Id="rId4" Type="http://schemas.openxmlformats.org/officeDocument/2006/relationships/hyperlink" Target="https://www.allcancode.com/runmarco"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What%20is%20a%20Bee-bot.mp4" TargetMode="External"/><Relationship Id="rId7"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hyperlink" Target="L'aventure%20Thymio.mp4" TargetMode="Externa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extLst>
          </p:cNvPr>
          <p:cNvSpPr>
            <a:spLocks noGrp="1"/>
          </p:cNvSpPr>
          <p:nvPr>
            <p:ph type="ctrTitle"/>
          </p:nvPr>
        </p:nvSpPr>
        <p:spPr>
          <a:xfrm>
            <a:off x="1119188" y="2011363"/>
            <a:ext cx="10323512" cy="2387600"/>
          </a:xfrm>
        </p:spPr>
        <p:txBody>
          <a:bodyPr rtlCol="0">
            <a:normAutofit fontScale="90000"/>
          </a:bodyPr>
          <a:lstStyle/>
          <a:p>
            <a:pPr eaLnBrk="1" fontAlgn="auto" hangingPunct="1">
              <a:spcAft>
                <a:spcPts val="0"/>
              </a:spcAft>
              <a:defRPr/>
            </a:pPr>
            <a:r>
              <a:rPr lang="fr-FR" dirty="0" smtClean="0"/>
              <a:t/>
            </a:r>
            <a:br>
              <a:rPr lang="fr-FR" dirty="0" smtClean="0"/>
            </a:br>
            <a:r>
              <a:rPr lang="fr-FR" dirty="0" smtClean="0"/>
              <a:t/>
            </a:r>
            <a:br>
              <a:rPr lang="fr-FR" dirty="0" smtClean="0"/>
            </a:br>
            <a:r>
              <a:rPr lang="fr-FR" sz="7300" b="1" dirty="0" smtClean="0"/>
              <a:t>Initiation à la programmation</a:t>
            </a:r>
            <a:br>
              <a:rPr lang="fr-FR" sz="7300" b="1" dirty="0" smtClean="0"/>
            </a:br>
            <a:r>
              <a:rPr lang="fr-FR" sz="7300" b="1" dirty="0" smtClean="0"/>
              <a:t/>
            </a:r>
            <a:br>
              <a:rPr lang="fr-FR" sz="7300" b="1" dirty="0" smtClean="0"/>
            </a:br>
            <a:r>
              <a:rPr lang="fr-FR" sz="4400" b="1" dirty="0" smtClean="0"/>
              <a:t>Applications tablettes, logiciels PC et/ou </a:t>
            </a:r>
            <a:r>
              <a:rPr lang="fr-FR" sz="7300" b="1" dirty="0" smtClean="0"/>
              <a:t/>
            </a:r>
            <a:br>
              <a:rPr lang="fr-FR" sz="7300" b="1" dirty="0" smtClean="0"/>
            </a:br>
            <a:r>
              <a:rPr lang="fr-FR" sz="4400" b="1" dirty="0" smtClean="0"/>
              <a:t>avec les robots « Blue-bot » et « </a:t>
            </a:r>
            <a:r>
              <a:rPr lang="fr-FR" sz="4400" b="1" dirty="0" err="1" smtClean="0"/>
              <a:t>Thymio</a:t>
            </a:r>
            <a:r>
              <a:rPr lang="fr-FR" sz="4400" b="1" dirty="0" smtClean="0"/>
              <a:t> »</a:t>
            </a:r>
            <a:endParaRPr lang="fr-FR" sz="4400" b="1" dirty="0"/>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12074" y="548005"/>
            <a:ext cx="10515600" cy="744538"/>
          </a:xfrm>
        </p:spPr>
        <p:txBody>
          <a:bodyPr rtlCol="0">
            <a:normAutofit fontScale="90000"/>
          </a:bodyPr>
          <a:lstStyle/>
          <a:p>
            <a:pPr algn="ctr" eaLnBrk="1" fontAlgn="auto" hangingPunct="1">
              <a:spcAft>
                <a:spcPts val="0"/>
              </a:spcAft>
              <a:defRPr/>
            </a:pPr>
            <a:r>
              <a:rPr lang="fr-FR" b="1" dirty="0" smtClean="0"/>
              <a:t>Découverte du robot « Blue bot » </a:t>
            </a:r>
            <a:r>
              <a:rPr lang="fr-FR" sz="2700" b="1" dirty="0" smtClean="0"/>
              <a:t>(idem pour </a:t>
            </a:r>
            <a:r>
              <a:rPr lang="fr-FR" sz="2700" b="1" dirty="0" err="1" smtClean="0"/>
              <a:t>Thymio</a:t>
            </a:r>
            <a:r>
              <a:rPr lang="fr-FR" sz="2700" b="1" dirty="0" smtClean="0"/>
              <a:t>)</a:t>
            </a:r>
            <a:r>
              <a:rPr lang="fr-FR" b="1" dirty="0" smtClean="0"/>
              <a:t/>
            </a:r>
            <a:br>
              <a:rPr lang="fr-FR" b="1" dirty="0" smtClean="0"/>
            </a:br>
            <a:endParaRPr lang="fr-FR" b="1" dirty="0"/>
          </a:p>
        </p:txBody>
      </p:sp>
      <p:sp>
        <p:nvSpPr>
          <p:cNvPr id="3" name="Espace réservé du contenu 2"/>
          <p:cNvSpPr>
            <a:spLocks noGrp="1"/>
          </p:cNvSpPr>
          <p:nvPr>
            <p:ph idx="1"/>
          </p:nvPr>
        </p:nvSpPr>
        <p:spPr>
          <a:xfrm>
            <a:off x="587829" y="1345474"/>
            <a:ext cx="10763568" cy="5277393"/>
          </a:xfrm>
        </p:spPr>
        <p:txBody>
          <a:bodyPr rtlCol="0">
            <a:normAutofit/>
          </a:bodyPr>
          <a:lstStyle/>
          <a:p>
            <a:pPr marL="457200" indent="-457200" eaLnBrk="1" fontAlgn="auto" hangingPunct="1">
              <a:spcAft>
                <a:spcPts val="0"/>
              </a:spcAft>
              <a:buFont typeface="Arial" panose="020B0604020202020204" pitchFamily="34" charset="0"/>
              <a:buAutoNum type="arabicParenR"/>
              <a:defRPr/>
            </a:pPr>
            <a:r>
              <a:rPr lang="fr-FR" sz="2400" dirty="0" smtClean="0"/>
              <a:t>Poser le robot éteint au centre des groupes d’élèves et leur demander de le dessiner.</a:t>
            </a:r>
            <a:br>
              <a:rPr lang="fr-FR" sz="2400" dirty="0" smtClean="0"/>
            </a:br>
            <a:r>
              <a:rPr lang="fr-FR" sz="2400" dirty="0" smtClean="0"/>
              <a:t>Cela oblige les élèves à une observation précise de l’objet.</a:t>
            </a:r>
          </a:p>
          <a:p>
            <a:pPr marL="457200" indent="-457200" eaLnBrk="1" fontAlgn="auto" hangingPunct="1">
              <a:spcAft>
                <a:spcPts val="0"/>
              </a:spcAft>
              <a:buNone/>
              <a:defRPr/>
            </a:pPr>
            <a:endParaRPr lang="fr-FR" sz="2400" dirty="0" smtClean="0"/>
          </a:p>
          <a:p>
            <a:pPr eaLnBrk="1" fontAlgn="auto" hangingPunct="1">
              <a:spcAft>
                <a:spcPts val="0"/>
              </a:spcAft>
              <a:buFont typeface="Arial" panose="020B0604020202020204" pitchFamily="34" charset="0"/>
              <a:buNone/>
              <a:defRPr/>
            </a:pPr>
            <a:r>
              <a:rPr lang="fr-FR" sz="2400" dirty="0" smtClean="0"/>
              <a:t>2) Échanges oraux : de quoi est-il composé ? Demander à quoi peuvent servir les touches au dessus ? (hypothèses pour chaque touche)</a:t>
            </a:r>
          </a:p>
          <a:p>
            <a:pPr eaLnBrk="1" fontAlgn="auto" hangingPunct="1">
              <a:spcAft>
                <a:spcPts val="0"/>
              </a:spcAft>
              <a:buFont typeface="Arial" panose="020B0604020202020204" pitchFamily="34" charset="0"/>
              <a:buNone/>
              <a:defRPr/>
            </a:pPr>
            <a:endParaRPr lang="fr-FR" sz="2400" dirty="0" smtClean="0"/>
          </a:p>
          <a:p>
            <a:pPr eaLnBrk="1" fontAlgn="auto" hangingPunct="1">
              <a:spcAft>
                <a:spcPts val="0"/>
              </a:spcAft>
              <a:buFont typeface="Arial" panose="020B0604020202020204" pitchFamily="34" charset="0"/>
              <a:buNone/>
              <a:defRPr/>
            </a:pPr>
            <a:r>
              <a:rPr lang="fr-FR" sz="2400" dirty="0" smtClean="0"/>
              <a:t>3) Allumer les robots, découverte libre (vérifient leurs hypothèses)</a:t>
            </a:r>
          </a:p>
          <a:p>
            <a:pPr eaLnBrk="1" fontAlgn="auto" hangingPunct="1">
              <a:spcAft>
                <a:spcPts val="0"/>
              </a:spcAft>
              <a:buFont typeface="Arial" panose="020B0604020202020204" pitchFamily="34" charset="0"/>
              <a:buNone/>
              <a:defRPr/>
            </a:pPr>
            <a:endParaRPr lang="fr-FR" sz="2400" dirty="0" smtClean="0"/>
          </a:p>
          <a:p>
            <a:pPr eaLnBrk="1" fontAlgn="auto" hangingPunct="1">
              <a:spcAft>
                <a:spcPts val="0"/>
              </a:spcAft>
              <a:buFont typeface="Arial" panose="020B0604020202020204" pitchFamily="34" charset="0"/>
              <a:buNone/>
              <a:defRPr/>
            </a:pPr>
            <a:r>
              <a:rPr lang="fr-FR" sz="2400" dirty="0" smtClean="0"/>
              <a:t>4) Echanges oraux : définir la fonction des touches. Apport du vocabulaire spécifique :</a:t>
            </a:r>
          </a:p>
          <a:p>
            <a:pPr eaLnBrk="1" fontAlgn="auto" hangingPunct="1">
              <a:spcAft>
                <a:spcPts val="0"/>
              </a:spcAft>
              <a:buFont typeface="Arial" panose="020B0604020202020204" pitchFamily="34" charset="0"/>
              <a:buNone/>
              <a:defRPr/>
            </a:pPr>
            <a:r>
              <a:rPr lang="fr-FR" sz="2400" dirty="0" smtClean="0"/>
              <a:t> </a:t>
            </a:r>
            <a:r>
              <a:rPr lang="fr-FR" sz="2400" dirty="0" smtClean="0">
                <a:solidFill>
                  <a:srgbClr val="0070C0"/>
                </a:solidFill>
              </a:rPr>
              <a:t>“Avancer”, “Reculer”, “ </a:t>
            </a:r>
            <a:r>
              <a:rPr lang="fr-FR" sz="2400" u="sng" dirty="0" smtClean="0">
                <a:solidFill>
                  <a:srgbClr val="0070C0"/>
                </a:solidFill>
              </a:rPr>
              <a:t>Pivoter à droite</a:t>
            </a:r>
            <a:r>
              <a:rPr lang="fr-FR" sz="2400" dirty="0" smtClean="0">
                <a:solidFill>
                  <a:srgbClr val="0070C0"/>
                </a:solidFill>
              </a:rPr>
              <a:t> ”, “Pivoter à gauche”, touche « GO », touche « pause », touche « Efface »</a:t>
            </a:r>
          </a:p>
          <a:p>
            <a:pPr eaLnBrk="1" fontAlgn="auto" hangingPunct="1">
              <a:spcAft>
                <a:spcPts val="0"/>
              </a:spcAft>
              <a:buFont typeface="Arial" panose="020B0604020202020204" pitchFamily="34" charset="0"/>
              <a:buNone/>
              <a:defRPr/>
            </a:pPr>
            <a:endParaRPr lang="fr-FR" sz="2000" dirty="0" smtClean="0">
              <a:solidFill>
                <a:schemeClr val="tx1">
                  <a:lumMod val="95000"/>
                  <a:lumOff val="5000"/>
                </a:schemeClr>
              </a:solidFill>
            </a:endParaRPr>
          </a:p>
          <a:p>
            <a:pPr eaLnBrk="1" fontAlgn="auto" hangingPunct="1">
              <a:spcAft>
                <a:spcPts val="0"/>
              </a:spcAft>
              <a:buFont typeface="Arial" panose="020B0604020202020204" pitchFamily="34" charset="0"/>
              <a:buNone/>
              <a:defRPr/>
            </a:pPr>
            <a:endParaRPr lang="fr-FR" sz="2000"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06731" y="927463"/>
            <a:ext cx="8069334" cy="2554545"/>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r-FR" sz="8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 VOUS DE JOUER !!!</a:t>
            </a:r>
            <a:endParaRPr lang="fr-FR" sz="8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Rectangle 2"/>
          <p:cNvSpPr/>
          <p:nvPr/>
        </p:nvSpPr>
        <p:spPr>
          <a:xfrm>
            <a:off x="613954" y="5305587"/>
            <a:ext cx="10607040" cy="646331"/>
          </a:xfrm>
          <a:prstGeom prst="rect">
            <a:avLst/>
          </a:prstGeom>
        </p:spPr>
        <p:txBody>
          <a:bodyPr wrap="square">
            <a:spAutoFit/>
          </a:bodyPr>
          <a:lstStyle/>
          <a:p>
            <a:pPr eaLnBrk="1" fontAlgn="auto" hangingPunct="1">
              <a:spcAft>
                <a:spcPts val="0"/>
              </a:spcAft>
              <a:buFont typeface="Arial" panose="020B0604020202020204" pitchFamily="34" charset="0"/>
              <a:buNone/>
              <a:defRPr/>
            </a:pPr>
            <a:r>
              <a:rPr lang="fr-FR" dirty="0">
                <a:solidFill>
                  <a:schemeClr val="tx1">
                    <a:lumMod val="95000"/>
                    <a:lumOff val="5000"/>
                  </a:schemeClr>
                </a:solidFill>
              </a:rPr>
              <a:t>Lancer les défis (</a:t>
            </a:r>
            <a:r>
              <a:rPr lang="fr-FR" dirty="0" err="1">
                <a:solidFill>
                  <a:schemeClr val="tx1">
                    <a:lumMod val="95000"/>
                    <a:lumOff val="5000"/>
                  </a:schemeClr>
                </a:solidFill>
              </a:rPr>
              <a:t>cf</a:t>
            </a:r>
            <a:r>
              <a:rPr lang="fr-FR" dirty="0">
                <a:solidFill>
                  <a:schemeClr val="tx1">
                    <a:lumMod val="95000"/>
                    <a:lumOff val="5000"/>
                  </a:schemeClr>
                </a:solidFill>
              </a:rPr>
              <a:t> site </a:t>
            </a:r>
            <a:r>
              <a:rPr lang="fr-FR" dirty="0">
                <a:solidFill>
                  <a:schemeClr val="tx1">
                    <a:lumMod val="95000"/>
                    <a:lumOff val="5000"/>
                  </a:schemeClr>
                </a:solidFill>
                <a:hlinkClick r:id="rId2"/>
              </a:rPr>
              <a:t>http://www.ressources91.ac-versailles.fr/wordpress/experimentation-avec-les-robots-beebot-en-gs/</a:t>
            </a:r>
            <a:r>
              <a:rPr lang="fr-FR" dirty="0">
                <a:solidFill>
                  <a:schemeClr val="tx1">
                    <a:lumMod val="95000"/>
                    <a:lumOff val="5000"/>
                  </a:schemeClr>
                </a:solidFill>
              </a:rPr>
              <a:t>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u contenu 2"/>
          <p:cNvSpPr>
            <a:spLocks noGrp="1"/>
          </p:cNvSpPr>
          <p:nvPr>
            <p:ph idx="1"/>
          </p:nvPr>
        </p:nvSpPr>
        <p:spPr>
          <a:xfrm>
            <a:off x="773113" y="1917700"/>
            <a:ext cx="10515600" cy="2392363"/>
          </a:xfrm>
        </p:spPr>
        <p:txBody>
          <a:bodyPr/>
          <a:lstStyle/>
          <a:p>
            <a:pPr eaLnBrk="1" hangingPunct="1"/>
            <a:r>
              <a:rPr lang="fr-FR" smtClean="0"/>
              <a:t>Découverte des mouvements de la Blue-bot avec le corps , tout en travaillant en parallèle le lexique spécifique :</a:t>
            </a:r>
            <a:br>
              <a:rPr lang="fr-FR" smtClean="0"/>
            </a:br>
            <a:r>
              <a:rPr lang="fr-FR" smtClean="0">
                <a:solidFill>
                  <a:srgbClr val="0070C0"/>
                </a:solidFill>
              </a:rPr>
              <a:t>“avancer”, “reculer”, “ </a:t>
            </a:r>
            <a:r>
              <a:rPr lang="fr-FR" u="sng" smtClean="0">
                <a:solidFill>
                  <a:srgbClr val="0070C0"/>
                </a:solidFill>
              </a:rPr>
              <a:t>pivoter à droite</a:t>
            </a:r>
            <a:r>
              <a:rPr lang="fr-FR" smtClean="0">
                <a:solidFill>
                  <a:srgbClr val="0070C0"/>
                </a:solidFill>
              </a:rPr>
              <a:t> ”, “pivoter à gauche”, </a:t>
            </a:r>
          </a:p>
          <a:p>
            <a:pPr eaLnBrk="1" hangingPunct="1">
              <a:buFont typeface="Arial" charset="0"/>
              <a:buNone/>
            </a:pPr>
            <a:r>
              <a:rPr lang="fr-FR" smtClean="0"/>
              <a:t>    Les élèves “font le robot” ou commandent un “élève-robot”. Cela permet ensuite un transfert lors du travail avec la Beebot. </a:t>
            </a:r>
          </a:p>
          <a:p>
            <a:pPr eaLnBrk="1" hangingPunct="1"/>
            <a:endParaRPr lang="fr-FR" smtClean="0"/>
          </a:p>
        </p:txBody>
      </p:sp>
      <p:sp>
        <p:nvSpPr>
          <p:cNvPr id="7171" name="Titre 1"/>
          <p:cNvSpPr>
            <a:spLocks noGrp="1"/>
          </p:cNvSpPr>
          <p:nvPr>
            <p:ph type="title"/>
          </p:nvPr>
        </p:nvSpPr>
        <p:spPr>
          <a:xfrm>
            <a:off x="798513" y="0"/>
            <a:ext cx="10515600" cy="1325563"/>
          </a:xfrm>
        </p:spPr>
        <p:txBody>
          <a:bodyPr/>
          <a:lstStyle/>
          <a:p>
            <a:pPr algn="ctr" eaLnBrk="1" hangingPunct="1"/>
            <a:r>
              <a:rPr lang="fr-FR" b="1" smtClean="0"/>
              <a:t>Poursuivre en motricité par exemple</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re 1"/>
          <p:cNvSpPr>
            <a:spLocks noGrp="1"/>
          </p:cNvSpPr>
          <p:nvPr>
            <p:ph type="title"/>
          </p:nvPr>
        </p:nvSpPr>
        <p:spPr>
          <a:xfrm>
            <a:off x="0" y="-336550"/>
            <a:ext cx="2379663" cy="1325563"/>
          </a:xfrm>
        </p:spPr>
        <p:txBody>
          <a:bodyPr/>
          <a:lstStyle/>
          <a:p>
            <a:pPr eaLnBrk="1" hangingPunct="1"/>
            <a:r>
              <a:rPr lang="fr-FR" smtClean="0"/>
              <a:t>Les défis</a:t>
            </a:r>
          </a:p>
        </p:txBody>
      </p:sp>
      <p:sp>
        <p:nvSpPr>
          <p:cNvPr id="13315" name="Espace réservé du contenu 2"/>
          <p:cNvSpPr>
            <a:spLocks noGrp="1"/>
          </p:cNvSpPr>
          <p:nvPr>
            <p:ph idx="1"/>
          </p:nvPr>
        </p:nvSpPr>
        <p:spPr>
          <a:xfrm>
            <a:off x="2303463" y="0"/>
            <a:ext cx="10515600" cy="4351338"/>
          </a:xfrm>
        </p:spPr>
        <p:txBody>
          <a:bodyPr/>
          <a:lstStyle/>
          <a:p>
            <a:pPr eaLnBrk="1" hangingPunct="1"/>
            <a:r>
              <a:rPr lang="fr-FR" smtClean="0"/>
              <a:t>Coopération</a:t>
            </a:r>
          </a:p>
          <a:p>
            <a:pPr eaLnBrk="1" hangingPunct="1"/>
            <a:r>
              <a:rPr lang="fr-FR" smtClean="0"/>
              <a:t>Langage oral (empêcher de montrer)</a:t>
            </a:r>
          </a:p>
          <a:p>
            <a:pPr eaLnBrk="1" hangingPunct="1"/>
            <a:r>
              <a:rPr lang="fr-FR" smtClean="0"/>
              <a:t>Entraide</a:t>
            </a:r>
          </a:p>
          <a:p>
            <a:pPr eaLnBrk="1" hangingPunct="1"/>
            <a:r>
              <a:rPr lang="fr-FR" smtClean="0"/>
              <a:t>Essai/erreurs</a:t>
            </a:r>
          </a:p>
          <a:p>
            <a:pPr eaLnBrk="1" hangingPunct="1"/>
            <a:r>
              <a:rPr lang="fr-FR" smtClean="0"/>
              <a:t>Sentiment de satisfaction quand on a réussi !</a:t>
            </a:r>
          </a:p>
        </p:txBody>
      </p:sp>
      <p:pic>
        <p:nvPicPr>
          <p:cNvPr id="4" name="3CF98C86.mp4">
            <a:hlinkClick r:id="" action="ppaction://media"/>
          </p:cNvPr>
          <p:cNvPicPr>
            <a:picLocks noRot="1" noChangeAspect="1"/>
          </p:cNvPicPr>
          <p:nvPr>
            <a:videoFile r:link="rId1"/>
          </p:nvPr>
        </p:nvPicPr>
        <p:blipFill>
          <a:blip r:embed="rId3" cstate="print"/>
          <a:srcRect/>
          <a:stretch>
            <a:fillRect/>
          </a:stretch>
        </p:blipFill>
        <p:spPr bwMode="auto">
          <a:xfrm>
            <a:off x="282575" y="2987675"/>
            <a:ext cx="6521450" cy="3668713"/>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78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fullScrn="1">
              <p:cMediaNode vol="80000">
                <p:cTn id="12" fill="hold" display="0">
                  <p:stCondLst>
                    <p:cond delay="indefinite"/>
                  </p:stCondLst>
                </p:cTn>
                <p:tgtEl>
                  <p:spTgt spid="4"/>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p:cNvSpPr>
            <a:spLocks noGrp="1"/>
          </p:cNvSpPr>
          <p:nvPr>
            <p:ph type="title"/>
          </p:nvPr>
        </p:nvSpPr>
        <p:spPr/>
        <p:txBody>
          <a:bodyPr/>
          <a:lstStyle/>
          <a:p>
            <a:pPr eaLnBrk="1" hangingPunct="1"/>
            <a:endParaRPr lang="fr-FR" smtClean="0"/>
          </a:p>
        </p:txBody>
      </p:sp>
      <p:pic>
        <p:nvPicPr>
          <p:cNvPr id="4" name="1A9D065E.mp4">
            <a:hlinkClick r:id="" action="ppaction://media"/>
          </p:cNvPr>
          <p:cNvPicPr>
            <a:picLocks noGrp="1" noChangeAspect="1"/>
          </p:cNvPicPr>
          <p:nvPr>
            <p:ph idx="1"/>
            <a:videoFile r:link="rId1"/>
          </p:nvPr>
        </p:nvPicPr>
        <p:blipFill>
          <a:blip r:embed="rId3" cstate="print"/>
          <a:srcRect/>
          <a:stretch>
            <a:fillRect/>
          </a:stretch>
        </p:blipFill>
        <p:spPr>
          <a:xfrm>
            <a:off x="2227263" y="1825625"/>
            <a:ext cx="7735887" cy="4351338"/>
          </a:xfr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686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4"/>
          <p:cNvSpPr txBox="1">
            <a:spLocks noChangeArrowheads="1"/>
          </p:cNvSpPr>
          <p:nvPr/>
        </p:nvSpPr>
        <p:spPr bwMode="auto">
          <a:xfrm>
            <a:off x="1358628" y="1176429"/>
            <a:ext cx="8451850" cy="3139321"/>
          </a:xfrm>
          <a:prstGeom prst="rect">
            <a:avLst/>
          </a:prstGeom>
          <a:noFill/>
          <a:ln w="9525">
            <a:noFill/>
            <a:miter lim="800000"/>
            <a:headEnd/>
            <a:tailEnd/>
          </a:ln>
        </p:spPr>
        <p:txBody>
          <a:bodyPr>
            <a:spAutoFit/>
          </a:bodyPr>
          <a:lstStyle/>
          <a:p>
            <a:r>
              <a:rPr lang="fr-FR" sz="3600" dirty="0">
                <a:latin typeface="Calibri" pitchFamily="34" charset="0"/>
              </a:rPr>
              <a:t>D’autres propositions de progression : </a:t>
            </a:r>
          </a:p>
          <a:p>
            <a:endParaRPr lang="fr-FR" sz="3600" dirty="0">
              <a:latin typeface="Calibri" pitchFamily="34" charset="0"/>
            </a:endParaRPr>
          </a:p>
          <a:p>
            <a:pPr>
              <a:buFont typeface="Wingdings" pitchFamily="2" charset="2"/>
              <a:buChar char="à"/>
            </a:pPr>
            <a:r>
              <a:rPr lang="fr-FR" sz="3600" dirty="0">
                <a:latin typeface="Calibri" pitchFamily="34" charset="0"/>
                <a:hlinkClick r:id="rId2"/>
              </a:rPr>
              <a:t>1,2 3 CODEZ de CANOPE</a:t>
            </a:r>
            <a:r>
              <a:rPr lang="fr-FR" sz="3600" dirty="0">
                <a:latin typeface="Calibri" pitchFamily="34" charset="0"/>
              </a:rPr>
              <a:t/>
            </a:r>
            <a:br>
              <a:rPr lang="fr-FR" sz="3600" dirty="0">
                <a:latin typeface="Calibri" pitchFamily="34" charset="0"/>
              </a:rPr>
            </a:br>
            <a:endParaRPr lang="fr-FR" sz="3600" dirty="0">
              <a:latin typeface="Calibri" pitchFamily="34" charset="0"/>
            </a:endParaRPr>
          </a:p>
          <a:p>
            <a:pPr>
              <a:buFont typeface="Wingdings" pitchFamily="2" charset="2"/>
              <a:buChar char="à"/>
            </a:pPr>
            <a:r>
              <a:rPr lang="fr-FR" sz="3600" dirty="0">
                <a:latin typeface="Calibri" pitchFamily="34" charset="0"/>
              </a:rPr>
              <a:t> </a:t>
            </a:r>
            <a:r>
              <a:rPr lang="fr-FR" sz="3600" dirty="0" err="1">
                <a:latin typeface="Calibri" pitchFamily="34" charset="0"/>
                <a:hlinkClick r:id="rId3"/>
              </a:rPr>
              <a:t>pedagogie</a:t>
            </a:r>
            <a:r>
              <a:rPr lang="fr-FR" sz="3600" dirty="0">
                <a:latin typeface="Calibri" pitchFamily="34" charset="0"/>
                <a:hlinkClick r:id="rId3"/>
              </a:rPr>
              <a:t> </a:t>
            </a:r>
            <a:r>
              <a:rPr lang="fr-FR" sz="3600" dirty="0" err="1">
                <a:latin typeface="Calibri" pitchFamily="34" charset="0"/>
                <a:hlinkClick r:id="rId3"/>
              </a:rPr>
              <a:t>ac</a:t>
            </a:r>
            <a:r>
              <a:rPr lang="fr-FR" sz="3600" dirty="0">
                <a:latin typeface="Calibri" pitchFamily="34" charset="0"/>
                <a:hlinkClick r:id="rId3"/>
              </a:rPr>
              <a:t>-</a:t>
            </a:r>
            <a:r>
              <a:rPr lang="fr-FR" sz="3600" dirty="0" err="1">
                <a:latin typeface="Calibri" pitchFamily="34" charset="0"/>
                <a:hlinkClick r:id="rId3"/>
              </a:rPr>
              <a:t>aix</a:t>
            </a:r>
            <a:r>
              <a:rPr lang="fr-FR" sz="3600" dirty="0">
                <a:latin typeface="Calibri" pitchFamily="34" charset="0"/>
                <a:hlinkClick r:id="rId3"/>
              </a:rPr>
              <a:t> </a:t>
            </a:r>
            <a:r>
              <a:rPr lang="fr-FR" sz="3600" dirty="0" err="1">
                <a:latin typeface="Calibri" pitchFamily="34" charset="0"/>
                <a:hlinkClick r:id="rId3"/>
              </a:rPr>
              <a:t>marseille</a:t>
            </a:r>
            <a:r>
              <a:rPr lang="fr-FR" sz="3600" dirty="0">
                <a:latin typeface="Calibri" pitchFamily="34" charset="0"/>
                <a:hlinkClick r:id="rId3"/>
              </a:rPr>
              <a:t> :</a:t>
            </a:r>
            <a:r>
              <a:rPr lang="fr-FR" sz="3600" dirty="0">
                <a:latin typeface="Calibri" pitchFamily="34" charset="0"/>
              </a:rPr>
              <a:t>   </a:t>
            </a:r>
          </a:p>
          <a:p>
            <a:endParaRPr lang="fr-FR" dirty="0">
              <a:latin typeface="Calibri"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ZoneTexte 4"/>
          <p:cNvSpPr txBox="1">
            <a:spLocks noChangeArrowheads="1"/>
          </p:cNvSpPr>
          <p:nvPr/>
        </p:nvSpPr>
        <p:spPr bwMode="auto">
          <a:xfrm>
            <a:off x="522514" y="1515382"/>
            <a:ext cx="11270941" cy="4708981"/>
          </a:xfrm>
          <a:prstGeom prst="rect">
            <a:avLst/>
          </a:prstGeom>
          <a:noFill/>
          <a:ln w="15875">
            <a:noFill/>
            <a:miter lim="800000"/>
            <a:headEnd/>
            <a:tailEnd/>
          </a:ln>
        </p:spPr>
        <p:txBody>
          <a:bodyPr wrap="square">
            <a:spAutoFit/>
          </a:bodyPr>
          <a:lstStyle/>
          <a:p>
            <a:r>
              <a:rPr lang="fr-FR" sz="2400" dirty="0">
                <a:solidFill>
                  <a:srgbClr val="FF0000"/>
                </a:solidFill>
                <a:latin typeface="Calibri" pitchFamily="34" charset="0"/>
              </a:rPr>
              <a:t>Beaucoup de situations, défis sur Internet et/ou avec les logiciels et/ou avec des applications :</a:t>
            </a:r>
          </a:p>
          <a:p>
            <a:endParaRPr lang="fr-FR" dirty="0">
              <a:latin typeface="Calibri" pitchFamily="34" charset="0"/>
            </a:endParaRPr>
          </a:p>
          <a:p>
            <a:r>
              <a:rPr lang="fr-FR" b="1" dirty="0" smtClean="0">
                <a:latin typeface="Calibri" pitchFamily="34" charset="0"/>
              </a:rPr>
              <a:t>TUXBOT </a:t>
            </a:r>
            <a:r>
              <a:rPr lang="fr-FR" dirty="0" smtClean="0">
                <a:latin typeface="Calibri" pitchFamily="34" charset="0"/>
                <a:sym typeface="Wingdings" pitchFamily="2" charset="2"/>
              </a:rPr>
              <a:t></a:t>
            </a:r>
            <a:r>
              <a:rPr lang="fr-FR" dirty="0" smtClean="0">
                <a:latin typeface="Calibri" pitchFamily="34" charset="0"/>
              </a:rPr>
              <a:t> </a:t>
            </a:r>
            <a:r>
              <a:rPr lang="fr-FR" b="1" dirty="0" smtClean="0">
                <a:latin typeface="Calibri" pitchFamily="34" charset="0"/>
              </a:rPr>
              <a:t>PC + tablette </a:t>
            </a:r>
            <a:r>
              <a:rPr lang="fr-FR" dirty="0" smtClean="0">
                <a:latin typeface="Calibri" pitchFamily="34" charset="0"/>
              </a:rPr>
              <a:t>(sur le site, proposition de défi : </a:t>
            </a:r>
            <a:r>
              <a:rPr lang="fr-FR" dirty="0" smtClean="0">
                <a:latin typeface="Calibri" pitchFamily="34" charset="0"/>
                <a:hlinkClick r:id="rId2"/>
              </a:rPr>
              <a:t>http://appli-etna.ac-nantes.fr:8080/ia53/tice/ressources/tuxbot/index.php</a:t>
            </a:r>
            <a:r>
              <a:rPr lang="fr-FR" dirty="0" smtClean="0">
                <a:latin typeface="Calibri" pitchFamily="34" charset="0"/>
              </a:rPr>
              <a:t>)</a:t>
            </a:r>
          </a:p>
          <a:p>
            <a:endParaRPr lang="fr-FR" dirty="0" smtClean="0">
              <a:latin typeface="Calibri" pitchFamily="34" charset="0"/>
            </a:endParaRPr>
          </a:p>
          <a:p>
            <a:r>
              <a:rPr lang="fr-FR" dirty="0" err="1" smtClean="0">
                <a:latin typeface="Calibri" pitchFamily="34" charset="0"/>
              </a:rPr>
              <a:t>Lightbot</a:t>
            </a:r>
            <a:r>
              <a:rPr lang="fr-FR" dirty="0" smtClean="0">
                <a:latin typeface="Calibri" pitchFamily="34" charset="0"/>
              </a:rPr>
              <a:t> </a:t>
            </a:r>
            <a:r>
              <a:rPr lang="fr-FR" dirty="0" err="1" smtClean="0">
                <a:latin typeface="Calibri" pitchFamily="34" charset="0"/>
              </a:rPr>
              <a:t>hour</a:t>
            </a:r>
            <a:r>
              <a:rPr lang="fr-FR" dirty="0" smtClean="0">
                <a:latin typeface="Calibri" pitchFamily="34" charset="0"/>
              </a:rPr>
              <a:t> : </a:t>
            </a:r>
            <a:r>
              <a:rPr lang="fr-FR" dirty="0" smtClean="0">
                <a:latin typeface="Calibri" pitchFamily="34" charset="0"/>
                <a:hlinkClick r:id="rId3"/>
              </a:rPr>
              <a:t>http://lightbot.com/flash.html</a:t>
            </a:r>
            <a:endParaRPr lang="fr-FR" dirty="0" smtClean="0">
              <a:latin typeface="Calibri" pitchFamily="34" charset="0"/>
            </a:endParaRPr>
          </a:p>
          <a:p>
            <a:endParaRPr lang="fr-FR" dirty="0" smtClean="0">
              <a:latin typeface="Calibri" pitchFamily="34" charset="0"/>
            </a:endParaRPr>
          </a:p>
          <a:p>
            <a:r>
              <a:rPr lang="fr-FR" dirty="0" smtClean="0">
                <a:latin typeface="Calibri" pitchFamily="34" charset="0"/>
              </a:rPr>
              <a:t>Classe </a:t>
            </a:r>
            <a:r>
              <a:rPr lang="fr-FR" dirty="0">
                <a:latin typeface="Calibri" pitchFamily="34" charset="0"/>
              </a:rPr>
              <a:t>de Florent </a:t>
            </a:r>
            <a:r>
              <a:rPr lang="fr-FR" dirty="0">
                <a:latin typeface="Calibri" pitchFamily="34" charset="0"/>
                <a:sym typeface="Wingdings" pitchFamily="2" charset="2"/>
              </a:rPr>
              <a:t></a:t>
            </a:r>
            <a:r>
              <a:rPr lang="fr-FR" dirty="0">
                <a:latin typeface="Calibri" pitchFamily="34" charset="0"/>
              </a:rPr>
              <a:t> </a:t>
            </a:r>
            <a:r>
              <a:rPr lang="fr-FR" dirty="0" err="1">
                <a:latin typeface="Calibri" pitchFamily="34" charset="0"/>
              </a:rPr>
              <a:t>beebot</a:t>
            </a:r>
            <a:r>
              <a:rPr lang="fr-FR" dirty="0">
                <a:latin typeface="Calibri" pitchFamily="34" charset="0"/>
              </a:rPr>
              <a:t> – PC + tablette (en ligne) : </a:t>
            </a:r>
            <a:r>
              <a:rPr lang="fr-FR" dirty="0">
                <a:latin typeface="Calibri" pitchFamily="34" charset="0"/>
                <a:hlinkClick r:id="rId4"/>
              </a:rPr>
              <a:t>http://classedeflorent.fr/accueil/jeux/beebot</a:t>
            </a:r>
            <a:r>
              <a:rPr lang="fr-FR" dirty="0" smtClean="0">
                <a:latin typeface="Calibri" pitchFamily="34" charset="0"/>
                <a:hlinkClick r:id="rId4"/>
              </a:rPr>
              <a:t>/</a:t>
            </a:r>
            <a:endParaRPr lang="fr-FR" dirty="0" smtClean="0">
              <a:latin typeface="Calibri" pitchFamily="34" charset="0"/>
            </a:endParaRPr>
          </a:p>
          <a:p>
            <a:endParaRPr lang="fr-FR" dirty="0" smtClean="0">
              <a:latin typeface="Calibri" pitchFamily="34" charset="0"/>
            </a:endParaRPr>
          </a:p>
          <a:p>
            <a:endParaRPr lang="fr-FR" dirty="0">
              <a:latin typeface="Calibri" pitchFamily="34" charset="0"/>
            </a:endParaRPr>
          </a:p>
          <a:p>
            <a:endParaRPr lang="fr-FR" dirty="0">
              <a:latin typeface="Calibri" pitchFamily="34" charset="0"/>
            </a:endParaRPr>
          </a:p>
          <a:p>
            <a:endParaRPr lang="fr-FR" dirty="0">
              <a:latin typeface="Calibri" pitchFamily="34" charset="0"/>
              <a:sym typeface="Wingdings" pitchFamily="2" charset="2"/>
            </a:endParaRPr>
          </a:p>
          <a:p>
            <a:endParaRPr lang="fr-FR" dirty="0">
              <a:latin typeface="Calibri" pitchFamily="34" charset="0"/>
            </a:endParaRPr>
          </a:p>
          <a:p>
            <a:endParaRPr lang="fr-FR" dirty="0">
              <a:latin typeface="Calibri" pitchFamily="34" charset="0"/>
            </a:endParaRPr>
          </a:p>
          <a:p>
            <a:endParaRPr lang="fr-FR" dirty="0">
              <a:latin typeface="Calibri" pitchFamily="34" charset="0"/>
            </a:endParaRPr>
          </a:p>
        </p:txBody>
      </p:sp>
      <p:sp>
        <p:nvSpPr>
          <p:cNvPr id="6" name="Titre 1"/>
          <p:cNvSpPr>
            <a:spLocks noGrp="1"/>
          </p:cNvSpPr>
          <p:nvPr>
            <p:ph type="title"/>
          </p:nvPr>
        </p:nvSpPr>
        <p:spPr>
          <a:xfrm>
            <a:off x="838200" y="717550"/>
            <a:ext cx="10515600" cy="746125"/>
          </a:xfrm>
        </p:spPr>
        <p:txBody>
          <a:bodyPr rtlCol="0">
            <a:normAutofit fontScale="90000"/>
          </a:bodyPr>
          <a:lstStyle/>
          <a:p>
            <a:pPr algn="ctr" eaLnBrk="1" fontAlgn="auto" hangingPunct="1">
              <a:spcAft>
                <a:spcPts val="0"/>
              </a:spcAft>
              <a:defRPr/>
            </a:pPr>
            <a:r>
              <a:rPr lang="fr-FR" b="1" dirty="0" smtClean="0"/>
              <a:t>Programmation type « Blue bot » sur Internet,</a:t>
            </a:r>
            <a:br>
              <a:rPr lang="fr-FR" b="1" dirty="0" smtClean="0"/>
            </a:br>
            <a:r>
              <a:rPr lang="fr-FR" b="1" dirty="0" smtClean="0"/>
              <a:t> sur logiciel, sur applications…</a:t>
            </a:r>
            <a:r>
              <a:rPr lang="fr-FR" dirty="0" smtClean="0"/>
              <a:t/>
            </a:r>
            <a:br>
              <a:rPr lang="fr-FR" dirty="0" smtClean="0"/>
            </a:br>
            <a:endParaRPr lang="fr-FR" dirty="0"/>
          </a:p>
        </p:txBody>
      </p:sp>
      <p:sp>
        <p:nvSpPr>
          <p:cNvPr id="4" name="Rectangle 3"/>
          <p:cNvSpPr/>
          <p:nvPr/>
        </p:nvSpPr>
        <p:spPr>
          <a:xfrm>
            <a:off x="539931" y="4516624"/>
            <a:ext cx="10837817" cy="369332"/>
          </a:xfrm>
          <a:prstGeom prst="rect">
            <a:avLst/>
          </a:prstGeom>
        </p:spPr>
        <p:txBody>
          <a:bodyPr wrap="square">
            <a:spAutoFit/>
          </a:bodyPr>
          <a:lstStyle/>
          <a:p>
            <a:r>
              <a:rPr lang="fr-FR" dirty="0" err="1" smtClean="0">
                <a:latin typeface="+mn-lt"/>
              </a:rPr>
              <a:t>Everybody</a:t>
            </a:r>
            <a:r>
              <a:rPr lang="fr-FR" dirty="0" smtClean="0">
                <a:latin typeface="+mn-lt"/>
              </a:rPr>
              <a:t> </a:t>
            </a:r>
            <a:r>
              <a:rPr lang="fr-FR" dirty="0" err="1" smtClean="0">
                <a:latin typeface="+mn-lt"/>
              </a:rPr>
              <a:t>can</a:t>
            </a:r>
            <a:r>
              <a:rPr lang="fr-FR" dirty="0" smtClean="0">
                <a:latin typeface="+mn-lt"/>
              </a:rPr>
              <a:t> </a:t>
            </a:r>
            <a:r>
              <a:rPr lang="fr-FR" dirty="0" err="1" smtClean="0">
                <a:latin typeface="+mn-lt"/>
              </a:rPr>
              <a:t>learn</a:t>
            </a:r>
            <a:r>
              <a:rPr lang="fr-FR" dirty="0" smtClean="0">
                <a:latin typeface="+mn-lt"/>
              </a:rPr>
              <a:t> code (1h de code - niveaux progressifs)  </a:t>
            </a:r>
            <a:r>
              <a:rPr lang="fr-FR" dirty="0" smtClean="0">
                <a:latin typeface="+mn-lt"/>
                <a:sym typeface="Wingdings"/>
              </a:rPr>
              <a:t></a:t>
            </a:r>
            <a:r>
              <a:rPr lang="fr-FR" dirty="0" smtClean="0">
                <a:latin typeface="+mn-lt"/>
              </a:rPr>
              <a:t> </a:t>
            </a:r>
            <a:r>
              <a:rPr lang="fr-FR" u="sng" dirty="0" smtClean="0">
                <a:latin typeface="+mn-lt"/>
                <a:hlinkClick r:id="rId5"/>
              </a:rPr>
              <a:t>https://code.org/</a:t>
            </a:r>
            <a:endParaRPr lang="fr-FR" dirty="0">
              <a:latin typeface="+mn-l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4"/>
          <p:cNvSpPr txBox="1">
            <a:spLocks noChangeArrowheads="1"/>
          </p:cNvSpPr>
          <p:nvPr/>
        </p:nvSpPr>
        <p:spPr bwMode="auto">
          <a:xfrm>
            <a:off x="496389" y="522605"/>
            <a:ext cx="11270941" cy="4431983"/>
          </a:xfrm>
          <a:prstGeom prst="rect">
            <a:avLst/>
          </a:prstGeom>
          <a:noFill/>
          <a:ln w="15875">
            <a:noFill/>
            <a:miter lim="800000"/>
            <a:headEnd/>
            <a:tailEnd/>
          </a:ln>
        </p:spPr>
        <p:txBody>
          <a:bodyPr wrap="square">
            <a:spAutoFit/>
          </a:bodyPr>
          <a:lstStyle/>
          <a:p>
            <a:r>
              <a:rPr lang="fr-FR" sz="2400" dirty="0">
                <a:solidFill>
                  <a:srgbClr val="FF0000"/>
                </a:solidFill>
                <a:latin typeface="Calibri" pitchFamily="34" charset="0"/>
              </a:rPr>
              <a:t>Beaucoup de situations, défis sur Internet et/ou avec les logiciels et/ou avec des applications :</a:t>
            </a:r>
          </a:p>
          <a:p>
            <a:endParaRPr lang="fr-FR" dirty="0">
              <a:latin typeface="Calibri" pitchFamily="34" charset="0"/>
            </a:endParaRPr>
          </a:p>
          <a:p>
            <a:endParaRPr lang="fr-FR" dirty="0" smtClean="0">
              <a:latin typeface="Calibri" pitchFamily="34" charset="0"/>
            </a:endParaRPr>
          </a:p>
          <a:p>
            <a:endParaRPr lang="fr-FR" dirty="0" smtClean="0">
              <a:latin typeface="Calibri" pitchFamily="34" charset="0"/>
            </a:endParaRPr>
          </a:p>
          <a:p>
            <a:r>
              <a:rPr lang="fr-FR" dirty="0" err="1" smtClean="0">
                <a:latin typeface="Calibri" pitchFamily="34" charset="0"/>
              </a:rPr>
              <a:t>Everybody</a:t>
            </a:r>
            <a:r>
              <a:rPr lang="fr-FR" dirty="0" smtClean="0">
                <a:latin typeface="Calibri" pitchFamily="34" charset="0"/>
              </a:rPr>
              <a:t> </a:t>
            </a:r>
            <a:r>
              <a:rPr lang="fr-FR" dirty="0" err="1" smtClean="0">
                <a:latin typeface="Calibri" pitchFamily="34" charset="0"/>
              </a:rPr>
              <a:t>can</a:t>
            </a:r>
            <a:r>
              <a:rPr lang="fr-FR" dirty="0" smtClean="0">
                <a:latin typeface="Calibri" pitchFamily="34" charset="0"/>
              </a:rPr>
              <a:t> </a:t>
            </a:r>
            <a:r>
              <a:rPr lang="fr-FR" dirty="0" err="1" smtClean="0">
                <a:latin typeface="Calibri" pitchFamily="34" charset="0"/>
              </a:rPr>
              <a:t>learn</a:t>
            </a:r>
            <a:r>
              <a:rPr lang="fr-FR" dirty="0" smtClean="0">
                <a:latin typeface="Calibri" pitchFamily="34" charset="0"/>
              </a:rPr>
              <a:t> code (1h de code)  </a:t>
            </a:r>
            <a:r>
              <a:rPr lang="fr-FR" dirty="0" smtClean="0">
                <a:latin typeface="Calibri" pitchFamily="34" charset="0"/>
                <a:sym typeface="Wingdings" pitchFamily="2" charset="2"/>
              </a:rPr>
              <a:t> </a:t>
            </a:r>
            <a:r>
              <a:rPr lang="fr-FR" dirty="0" smtClean="0">
                <a:latin typeface="Calibri" pitchFamily="34" charset="0"/>
                <a:sym typeface="Wingdings" pitchFamily="2" charset="2"/>
                <a:hlinkClick r:id="rId2"/>
              </a:rPr>
              <a:t>https://code.org/</a:t>
            </a:r>
            <a:endParaRPr lang="fr-FR" dirty="0" smtClean="0">
              <a:latin typeface="Calibri" pitchFamily="34" charset="0"/>
              <a:sym typeface="Wingdings" pitchFamily="2" charset="2"/>
            </a:endParaRPr>
          </a:p>
          <a:p>
            <a:endParaRPr lang="fr-FR" dirty="0" smtClean="0">
              <a:latin typeface="Calibri" pitchFamily="34" charset="0"/>
              <a:sym typeface="Wingdings" pitchFamily="2" charset="2"/>
            </a:endParaRPr>
          </a:p>
          <a:p>
            <a:endParaRPr lang="fr-FR" dirty="0" smtClean="0">
              <a:latin typeface="Calibri" pitchFamily="34" charset="0"/>
            </a:endParaRPr>
          </a:p>
          <a:p>
            <a:r>
              <a:rPr lang="fr-FR" dirty="0" smtClean="0">
                <a:latin typeface="Calibri" pitchFamily="34" charset="0"/>
              </a:rPr>
              <a:t>STUDIO CODE </a:t>
            </a:r>
            <a:r>
              <a:rPr lang="fr-FR" dirty="0" smtClean="0">
                <a:latin typeface="Calibri" pitchFamily="34" charset="0"/>
                <a:sym typeface="Wingdings" pitchFamily="2" charset="2"/>
              </a:rPr>
              <a:t> </a:t>
            </a:r>
            <a:r>
              <a:rPr lang="fr-FR" dirty="0" smtClean="0">
                <a:latin typeface="Calibri" pitchFamily="34" charset="0"/>
                <a:sym typeface="Wingdings" pitchFamily="2" charset="2"/>
                <a:hlinkClick r:id="rId3"/>
              </a:rPr>
              <a:t>https://studio.code.org/hoc/1</a:t>
            </a:r>
            <a:endParaRPr lang="fr-FR" dirty="0" smtClean="0">
              <a:latin typeface="Calibri" pitchFamily="34" charset="0"/>
              <a:sym typeface="Wingdings" pitchFamily="2" charset="2"/>
            </a:endParaRPr>
          </a:p>
          <a:p>
            <a:endParaRPr lang="fr-FR" dirty="0">
              <a:latin typeface="Calibri" pitchFamily="34" charset="0"/>
            </a:endParaRPr>
          </a:p>
          <a:p>
            <a:endParaRPr lang="fr-FR" dirty="0" smtClean="0">
              <a:latin typeface="Calibri" pitchFamily="34" charset="0"/>
            </a:endParaRPr>
          </a:p>
          <a:p>
            <a:r>
              <a:rPr lang="fr-FR" dirty="0" smtClean="0">
                <a:latin typeface="Calibri" pitchFamily="34" charset="0"/>
              </a:rPr>
              <a:t>RUN MARCO : </a:t>
            </a:r>
            <a:r>
              <a:rPr lang="fr-FR" dirty="0" smtClean="0">
                <a:latin typeface="Calibri" pitchFamily="34" charset="0"/>
                <a:hlinkClick r:id="rId4"/>
              </a:rPr>
              <a:t>https://www.allcancode.com/runmarco</a:t>
            </a:r>
            <a:endParaRPr lang="fr-FR" dirty="0" smtClean="0">
              <a:latin typeface="Calibri" pitchFamily="34" charset="0"/>
            </a:endParaRPr>
          </a:p>
          <a:p>
            <a:endParaRPr lang="fr-FR" dirty="0">
              <a:latin typeface="Calibri" pitchFamily="34" charset="0"/>
            </a:endParaRPr>
          </a:p>
          <a:p>
            <a:endParaRPr lang="fr-FR" dirty="0">
              <a:latin typeface="Calibri" pitchFamily="34" charset="0"/>
            </a:endParaRPr>
          </a:p>
          <a:p>
            <a:endParaRPr lang="fr-FR" dirty="0">
              <a:latin typeface="Calibri"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
          <p:cNvPicPr>
            <a:picLocks noChangeAspect="1" noChangeArrowheads="1"/>
          </p:cNvPicPr>
          <p:nvPr/>
        </p:nvPicPr>
        <p:blipFill>
          <a:blip r:embed="rId2" cstate="print"/>
          <a:srcRect/>
          <a:stretch>
            <a:fillRect/>
          </a:stretch>
        </p:blipFill>
        <p:spPr bwMode="auto">
          <a:xfrm>
            <a:off x="309563" y="306388"/>
            <a:ext cx="2425700" cy="3141662"/>
          </a:xfrm>
          <a:prstGeom prst="rect">
            <a:avLst/>
          </a:prstGeom>
          <a:noFill/>
          <a:ln w="9525">
            <a:noFill/>
            <a:miter lim="800000"/>
            <a:headEnd/>
            <a:tailEnd/>
          </a:ln>
        </p:spPr>
      </p:pic>
      <p:pic>
        <p:nvPicPr>
          <p:cNvPr id="15363" name="Picture 5"/>
          <p:cNvPicPr>
            <a:picLocks noChangeAspect="1" noChangeArrowheads="1"/>
          </p:cNvPicPr>
          <p:nvPr/>
        </p:nvPicPr>
        <p:blipFill>
          <a:blip r:embed="rId3" cstate="print"/>
          <a:srcRect/>
          <a:stretch>
            <a:fillRect/>
          </a:stretch>
        </p:blipFill>
        <p:spPr bwMode="auto">
          <a:xfrm>
            <a:off x="2692400" y="241300"/>
            <a:ext cx="2649538" cy="4341813"/>
          </a:xfrm>
          <a:prstGeom prst="rect">
            <a:avLst/>
          </a:prstGeom>
          <a:noFill/>
          <a:ln w="9525">
            <a:noFill/>
            <a:miter lim="800000"/>
            <a:headEnd/>
            <a:tailEnd/>
          </a:ln>
        </p:spPr>
      </p:pic>
      <p:pic>
        <p:nvPicPr>
          <p:cNvPr id="15364" name="Picture 6"/>
          <p:cNvPicPr>
            <a:picLocks noChangeAspect="1" noChangeArrowheads="1"/>
          </p:cNvPicPr>
          <p:nvPr/>
        </p:nvPicPr>
        <p:blipFill>
          <a:blip r:embed="rId4" cstate="print"/>
          <a:srcRect/>
          <a:stretch>
            <a:fillRect/>
          </a:stretch>
        </p:blipFill>
        <p:spPr bwMode="auto">
          <a:xfrm>
            <a:off x="5160963" y="2873375"/>
            <a:ext cx="6778625" cy="3729038"/>
          </a:xfrm>
          <a:prstGeom prst="rect">
            <a:avLst/>
          </a:prstGeom>
          <a:noFill/>
          <a:ln w="9525">
            <a:noFill/>
            <a:miter lim="800000"/>
            <a:headEnd/>
            <a:tailEnd/>
          </a:ln>
        </p:spPr>
      </p:pic>
      <p:sp>
        <p:nvSpPr>
          <p:cNvPr id="15365" name="ZoneTexte 10"/>
          <p:cNvSpPr txBox="1">
            <a:spLocks noChangeArrowheads="1"/>
          </p:cNvSpPr>
          <p:nvPr/>
        </p:nvSpPr>
        <p:spPr bwMode="auto">
          <a:xfrm>
            <a:off x="6153150" y="2338388"/>
            <a:ext cx="1201738" cy="369887"/>
          </a:xfrm>
          <a:prstGeom prst="rect">
            <a:avLst/>
          </a:prstGeom>
          <a:noFill/>
          <a:ln w="9525">
            <a:noFill/>
            <a:miter lim="800000"/>
            <a:headEnd/>
            <a:tailEnd/>
          </a:ln>
        </p:spPr>
        <p:txBody>
          <a:bodyPr>
            <a:spAutoFit/>
          </a:bodyPr>
          <a:lstStyle/>
          <a:p>
            <a:r>
              <a:rPr lang="fr-FR">
                <a:latin typeface="Calibri" pitchFamily="34" charset="0"/>
              </a:rPr>
              <a:t>Easytis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3"/>
          <p:cNvPicPr>
            <a:picLocks noChangeAspect="1" noChangeArrowheads="1"/>
          </p:cNvPicPr>
          <p:nvPr/>
        </p:nvPicPr>
        <p:blipFill>
          <a:blip r:embed="rId2" cstate="print"/>
          <a:srcRect/>
          <a:stretch>
            <a:fillRect/>
          </a:stretch>
        </p:blipFill>
        <p:spPr bwMode="auto">
          <a:xfrm>
            <a:off x="407988" y="377825"/>
            <a:ext cx="9794875" cy="5232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p:cNvSpPr>
            <a:spLocks noGrp="1"/>
          </p:cNvSpPr>
          <p:nvPr>
            <p:ph type="ctrTitle"/>
          </p:nvPr>
        </p:nvSpPr>
        <p:spPr>
          <a:xfrm>
            <a:off x="1201783" y="-261938"/>
            <a:ext cx="10829107" cy="1041401"/>
          </a:xfrm>
        </p:spPr>
        <p:txBody>
          <a:bodyPr/>
          <a:lstStyle/>
          <a:p>
            <a:pPr eaLnBrk="1" hangingPunct="1"/>
            <a:r>
              <a:rPr lang="fr-FR" sz="3600" b="1" dirty="0" smtClean="0"/>
              <a:t>Pourquoi l’« initiation à la programmation » à l’école ?</a:t>
            </a:r>
          </a:p>
        </p:txBody>
      </p:sp>
      <p:sp>
        <p:nvSpPr>
          <p:cNvPr id="3" name="Rectangle 2"/>
          <p:cNvSpPr/>
          <p:nvPr/>
        </p:nvSpPr>
        <p:spPr>
          <a:xfrm>
            <a:off x="222250" y="730250"/>
            <a:ext cx="11717338" cy="5755422"/>
          </a:xfrm>
          <a:prstGeom prst="rect">
            <a:avLst/>
          </a:prstGeom>
        </p:spPr>
        <p:txBody>
          <a:bodyPr>
            <a:spAutoFit/>
          </a:bodyPr>
          <a:lstStyle/>
          <a:p>
            <a:pPr fontAlgn="auto">
              <a:spcBef>
                <a:spcPts val="0"/>
              </a:spcBef>
              <a:spcAft>
                <a:spcPts val="0"/>
              </a:spcAft>
              <a:defRPr/>
            </a:pPr>
            <a:r>
              <a:rPr lang="fr-FR" sz="2000" b="1" dirty="0">
                <a:solidFill>
                  <a:schemeClr val="accent2">
                    <a:lumMod val="75000"/>
                  </a:schemeClr>
                </a:solidFill>
                <a:latin typeface="+mn-lt"/>
                <a:cs typeface="+mn-cs"/>
              </a:rPr>
              <a:t>L'informatique et TICE, pour ne pas les confondre </a:t>
            </a:r>
            <a:r>
              <a:rPr lang="fr-FR" b="1" dirty="0">
                <a:latin typeface="+mn-lt"/>
                <a:cs typeface="+mn-cs"/>
              </a:rPr>
              <a:t/>
            </a:r>
            <a:br>
              <a:rPr lang="fr-FR" b="1" dirty="0">
                <a:latin typeface="+mn-lt"/>
                <a:cs typeface="+mn-cs"/>
              </a:rPr>
            </a:br>
            <a:endParaRPr lang="fr-FR" b="1" dirty="0">
              <a:latin typeface="+mn-lt"/>
              <a:cs typeface="+mn-cs"/>
            </a:endParaRPr>
          </a:p>
          <a:p>
            <a:pPr fontAlgn="auto">
              <a:spcBef>
                <a:spcPts val="0"/>
              </a:spcBef>
              <a:spcAft>
                <a:spcPts val="0"/>
              </a:spcAft>
              <a:defRPr/>
            </a:pPr>
            <a:r>
              <a:rPr lang="fr-FR" sz="2000" b="1" dirty="0">
                <a:latin typeface="+mn-lt"/>
                <a:cs typeface="+mn-cs"/>
              </a:rPr>
              <a:t>Les TICE : importantes, mais pas suffisantes</a:t>
            </a:r>
          </a:p>
          <a:p>
            <a:pPr fontAlgn="auto">
              <a:spcBef>
                <a:spcPts val="0"/>
              </a:spcBef>
              <a:spcAft>
                <a:spcPts val="0"/>
              </a:spcAft>
              <a:defRPr/>
            </a:pPr>
            <a:r>
              <a:rPr lang="fr-FR" sz="1600" dirty="0">
                <a:latin typeface="+mn-lt"/>
                <a:cs typeface="+mn-cs"/>
              </a:rPr>
              <a:t>Au cours de ces 3 dernières décennies, la présence de l’informatique dans les enseignements s’est focalisée sur l’apprentissage de l’utilisation d’outils tels que l’ordinateur, la tablette, et quelques logiciels courants : le traitement de texte, le tableur, le navigateur web, etc.</a:t>
            </a:r>
            <a:br>
              <a:rPr lang="fr-FR" sz="1600" dirty="0">
                <a:latin typeface="+mn-lt"/>
                <a:cs typeface="+mn-cs"/>
              </a:rPr>
            </a:br>
            <a:r>
              <a:rPr lang="fr-FR" sz="1600" dirty="0">
                <a:latin typeface="+mn-lt"/>
                <a:cs typeface="+mn-cs"/>
              </a:rPr>
              <a:t>Cette approche centrée sur les usages est celle des Technologies de l’Information et de la Communication pour l’Enseignement, ou TICE. Elle présente un intérêt certain puisqu’elle permet aux enfants d’acquérir des compétences utiles dans de nombreuses disciplines scolaires ou dans la vie quotidienne, qu’il s’agisse de chercher de l’information, communiquer, calculer…</a:t>
            </a:r>
            <a:r>
              <a:rPr lang="fr-FR" sz="1400" dirty="0">
                <a:latin typeface="+mn-lt"/>
                <a:cs typeface="+mn-cs"/>
              </a:rPr>
              <a:t/>
            </a:r>
            <a:br>
              <a:rPr lang="fr-FR" sz="1400" dirty="0">
                <a:latin typeface="+mn-lt"/>
                <a:cs typeface="+mn-cs"/>
              </a:rPr>
            </a:br>
            <a:endParaRPr lang="fr-FR" sz="1400" dirty="0">
              <a:latin typeface="+mn-lt"/>
              <a:cs typeface="+mn-cs"/>
            </a:endParaRPr>
          </a:p>
          <a:p>
            <a:pPr fontAlgn="auto">
              <a:spcBef>
                <a:spcPts val="0"/>
              </a:spcBef>
              <a:spcAft>
                <a:spcPts val="0"/>
              </a:spcAft>
              <a:defRPr/>
            </a:pPr>
            <a:r>
              <a:rPr lang="fr-FR" sz="2000" b="1" dirty="0">
                <a:latin typeface="+mn-lt"/>
                <a:cs typeface="+mn-cs"/>
              </a:rPr>
              <a:t>Aller au-delà d’une simple utilisation : comprendre l’informatique</a:t>
            </a:r>
          </a:p>
          <a:p>
            <a:pPr fontAlgn="auto">
              <a:spcBef>
                <a:spcPts val="0"/>
              </a:spcBef>
              <a:spcAft>
                <a:spcPts val="0"/>
              </a:spcAft>
              <a:defRPr/>
            </a:pPr>
            <a:r>
              <a:rPr lang="fr-FR" sz="1600" dirty="0">
                <a:latin typeface="+mn-lt"/>
                <a:cs typeface="+mn-cs"/>
              </a:rPr>
              <a:t>Cependant, l’approche centrée sur les usages ne prépare l’élève qu’à utiliser des outils standards sans comprendre les principes qui sous-tendent leur fonctionnement. L’élève ne s’en trouve ni équipé pour adapter les outils existants à ses besoins spécifiques, ni préparé à s’adapter aux évolutions rapides de ces outils, ni formé à imaginer et à créer de nouveaux outils. Ce sont pourtant ces compétences qui le rendront acteur du monde numérique qui l’entoure, plutôt que simple utilisateur.</a:t>
            </a:r>
            <a:br>
              <a:rPr lang="fr-FR" sz="1600" dirty="0">
                <a:latin typeface="+mn-lt"/>
                <a:cs typeface="+mn-cs"/>
              </a:rPr>
            </a:br>
            <a:r>
              <a:rPr lang="fr-FR" sz="1200" dirty="0">
                <a:latin typeface="+mn-lt"/>
                <a:cs typeface="+mn-cs"/>
              </a:rPr>
              <a:t/>
            </a:r>
            <a:br>
              <a:rPr lang="fr-FR" sz="1200" dirty="0">
                <a:latin typeface="+mn-lt"/>
                <a:cs typeface="+mn-cs"/>
              </a:rPr>
            </a:br>
            <a:r>
              <a:rPr lang="fr-FR" sz="1600" dirty="0" smtClean="0">
                <a:latin typeface="+mn-lt"/>
                <a:cs typeface="+mn-cs"/>
              </a:rPr>
              <a:t>Par </a:t>
            </a:r>
            <a:r>
              <a:rPr lang="fr-FR" sz="1600" dirty="0">
                <a:latin typeface="+mn-lt"/>
                <a:cs typeface="+mn-cs"/>
              </a:rPr>
              <a:t>ailleurs, les compétences travaillées en informatique, comme dans les autres sciences, concourent à développer chez l’enfant l’autonomie, la prise d’initiative, le raisonnement, la créativité, etc.</a:t>
            </a:r>
            <a:br>
              <a:rPr lang="fr-FR" sz="1600" dirty="0">
                <a:latin typeface="+mn-lt"/>
                <a:cs typeface="+mn-cs"/>
              </a:rPr>
            </a:br>
            <a:r>
              <a:rPr lang="fr-FR" sz="1600" dirty="0">
                <a:latin typeface="+mn-lt"/>
                <a:cs typeface="+mn-cs"/>
              </a:rPr>
              <a:t/>
            </a:r>
            <a:br>
              <a:rPr lang="fr-FR" sz="1600" dirty="0">
                <a:latin typeface="+mn-lt"/>
                <a:cs typeface="+mn-cs"/>
              </a:rPr>
            </a:br>
            <a:r>
              <a:rPr lang="fr-FR" sz="1600" dirty="0">
                <a:latin typeface="+mn-lt"/>
                <a:cs typeface="+mn-cs"/>
              </a:rPr>
              <a:t> Leur maîtrise donne du sens à l’usage : un élève ainsi initié à ces concepts ne verra plus jamais du même œil son logiciel de traitement d’images, son tableur et tout autre logiciel, ou même un robot ménager.</a:t>
            </a:r>
          </a:p>
          <a:p>
            <a:pPr fontAlgn="auto">
              <a:spcBef>
                <a:spcPts val="0"/>
              </a:spcBef>
              <a:spcAft>
                <a:spcPts val="0"/>
              </a:spcAft>
              <a:defRPr/>
            </a:pPr>
            <a:r>
              <a:rPr lang="fr-FR" sz="2000" b="1" dirty="0">
                <a:latin typeface="+mn-lt"/>
                <a:cs typeface="+mn-cs"/>
              </a:rPr>
              <a:t>En un mot, aborder l’informatique en tant que science n’exclut pas les TICE, mais se limiter aux TICE semble une vision très réductrice de l’informatique.</a:t>
            </a:r>
            <a:endParaRPr lang="fr-FR" sz="2000" dirty="0">
              <a:latin typeface="+mn-lt"/>
              <a:cs typeface="+mn-cs"/>
            </a:endParaRPr>
          </a:p>
        </p:txBody>
      </p:sp>
      <p:sp>
        <p:nvSpPr>
          <p:cNvPr id="4100" name="AutoShape 2" descr="Résultat de recherche d'images pour &quot;robot ménager&quot;"/>
          <p:cNvSpPr>
            <a:spLocks noChangeAspect="1" noChangeArrowheads="1"/>
          </p:cNvSpPr>
          <p:nvPr/>
        </p:nvSpPr>
        <p:spPr bwMode="auto">
          <a:xfrm>
            <a:off x="155575" y="-1790700"/>
            <a:ext cx="3743325" cy="3743325"/>
          </a:xfrm>
          <a:prstGeom prst="rect">
            <a:avLst/>
          </a:prstGeom>
          <a:noFill/>
          <a:ln w="9525">
            <a:noFill/>
            <a:miter lim="800000"/>
            <a:headEnd/>
            <a:tailEnd/>
          </a:ln>
        </p:spPr>
        <p:txBody>
          <a:bodyPr/>
          <a:lstStyle/>
          <a:p>
            <a:endParaRPr lang="fr-FR">
              <a:latin typeface="Calibri"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re 1"/>
          <p:cNvSpPr>
            <a:spLocks noGrp="1"/>
          </p:cNvSpPr>
          <p:nvPr>
            <p:ph type="title"/>
          </p:nvPr>
        </p:nvSpPr>
        <p:spPr/>
        <p:txBody>
          <a:bodyPr/>
          <a:lstStyle/>
          <a:p>
            <a:pPr eaLnBrk="1" hangingPunct="1"/>
            <a:r>
              <a:rPr lang="fr-FR" smtClean="0"/>
              <a:t>Optimisation ?</a:t>
            </a:r>
          </a:p>
        </p:txBody>
      </p:sp>
      <p:pic>
        <p:nvPicPr>
          <p:cNvPr id="11267" name="Image 3"/>
          <p:cNvPicPr>
            <a:picLocks noChangeAspect="1"/>
          </p:cNvPicPr>
          <p:nvPr/>
        </p:nvPicPr>
        <p:blipFill>
          <a:blip r:embed="rId2" cstate="print"/>
          <a:srcRect/>
          <a:stretch>
            <a:fillRect/>
          </a:stretch>
        </p:blipFill>
        <p:spPr bwMode="auto">
          <a:xfrm>
            <a:off x="723900" y="0"/>
            <a:ext cx="10744200" cy="695960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re 1"/>
          <p:cNvSpPr>
            <a:spLocks noGrp="1"/>
          </p:cNvSpPr>
          <p:nvPr>
            <p:ph type="title"/>
          </p:nvPr>
        </p:nvSpPr>
        <p:spPr/>
        <p:txBody>
          <a:bodyPr/>
          <a:lstStyle/>
          <a:p>
            <a:pPr algn="ctr" eaLnBrk="1" hangingPunct="1"/>
            <a:r>
              <a:rPr lang="fr-FR" smtClean="0"/>
              <a:t>Evaluation  ?</a:t>
            </a:r>
          </a:p>
        </p:txBody>
      </p:sp>
      <p:pic>
        <p:nvPicPr>
          <p:cNvPr id="12291" name="Image 3"/>
          <p:cNvPicPr>
            <a:picLocks noChangeAspect="1"/>
          </p:cNvPicPr>
          <p:nvPr/>
        </p:nvPicPr>
        <p:blipFill>
          <a:blip r:embed="rId2" cstate="print"/>
          <a:srcRect l="4099" t="8427" r="4832" b="2969"/>
          <a:stretch>
            <a:fillRect/>
          </a:stretch>
        </p:blipFill>
        <p:spPr bwMode="auto">
          <a:xfrm>
            <a:off x="241300" y="0"/>
            <a:ext cx="11780838" cy="685800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re 1"/>
          <p:cNvSpPr>
            <a:spLocks noGrp="1"/>
          </p:cNvSpPr>
          <p:nvPr>
            <p:ph type="title"/>
          </p:nvPr>
        </p:nvSpPr>
        <p:spPr>
          <a:xfrm>
            <a:off x="0" y="0"/>
            <a:ext cx="11887199" cy="1325563"/>
          </a:xfrm>
        </p:spPr>
        <p:txBody>
          <a:bodyPr/>
          <a:lstStyle/>
          <a:p>
            <a:pPr algn="ctr" eaLnBrk="1" hangingPunct="1"/>
            <a:r>
              <a:rPr lang="fr-FR" sz="3200" b="1" dirty="0" smtClean="0"/>
              <a:t>Pourquoi  je ferais de l’initiation à la programmation dans ma classe ?</a:t>
            </a:r>
          </a:p>
        </p:txBody>
      </p:sp>
      <p:sp>
        <p:nvSpPr>
          <p:cNvPr id="3" name="Espace réservé du contenu 2">
            <a:extLst>
              <a:ext uri="{FF2B5EF4-FFF2-40B4-BE49-F238E27FC236}"/>
            </a:extLst>
          </p:cNvPr>
          <p:cNvSpPr>
            <a:spLocks noGrp="1"/>
          </p:cNvSpPr>
          <p:nvPr>
            <p:ph idx="1"/>
          </p:nvPr>
        </p:nvSpPr>
        <p:spPr>
          <a:xfrm>
            <a:off x="2528047" y="1072306"/>
            <a:ext cx="6564470" cy="753035"/>
          </a:xfrm>
        </p:spPr>
        <p:txBody>
          <a:bodyPr rtlCol="0">
            <a:normAutofit/>
          </a:bodyPr>
          <a:lstStyle/>
          <a:p>
            <a:pPr eaLnBrk="1" fontAlgn="auto" hangingPunct="1">
              <a:spcAft>
                <a:spcPts val="0"/>
              </a:spcAft>
              <a:buFont typeface="Arial" panose="020B0604020202020204" pitchFamily="34" charset="0"/>
              <a:buNone/>
              <a:defRPr/>
            </a:pPr>
            <a:r>
              <a:rPr lang="fr-FR" dirty="0" smtClean="0">
                <a:solidFill>
                  <a:srgbClr val="FF0000"/>
                </a:solidFill>
              </a:rPr>
              <a:t>1° C’est demandé dans les programmes !</a:t>
            </a:r>
          </a:p>
          <a:p>
            <a:pPr marL="0" indent="0" eaLnBrk="1" fontAlgn="auto" hangingPunct="1">
              <a:spcAft>
                <a:spcPts val="0"/>
              </a:spcAft>
              <a:buFont typeface="Arial" panose="020B0604020202020204" pitchFamily="34" charset="0"/>
              <a:buNone/>
              <a:defRPr/>
            </a:pPr>
            <a:endParaRPr lang="fr-FR" dirty="0">
              <a:solidFill>
                <a:srgbClr val="FF0000"/>
              </a:solidFill>
            </a:endParaRPr>
          </a:p>
        </p:txBody>
      </p:sp>
      <p:sp>
        <p:nvSpPr>
          <p:cNvPr id="3076" name="Rectangle 3"/>
          <p:cNvSpPr>
            <a:spLocks noChangeArrowheads="1"/>
          </p:cNvSpPr>
          <p:nvPr/>
        </p:nvSpPr>
        <p:spPr bwMode="auto">
          <a:xfrm>
            <a:off x="209096" y="1933984"/>
            <a:ext cx="11417300" cy="4339650"/>
          </a:xfrm>
          <a:prstGeom prst="rect">
            <a:avLst/>
          </a:prstGeom>
          <a:noFill/>
          <a:ln w="9525">
            <a:noFill/>
            <a:miter lim="800000"/>
            <a:headEnd/>
            <a:tailEnd/>
          </a:ln>
        </p:spPr>
        <p:txBody>
          <a:bodyPr>
            <a:spAutoFit/>
          </a:bodyPr>
          <a:lstStyle/>
          <a:p>
            <a:r>
              <a:rPr lang="fr-FR" sz="2800" dirty="0" smtClean="0">
                <a:solidFill>
                  <a:srgbClr val="0070C0"/>
                </a:solidFill>
                <a:latin typeface="Calibri" pitchFamily="34" charset="0"/>
              </a:rPr>
              <a:t>2° Ce  </a:t>
            </a:r>
            <a:r>
              <a:rPr lang="fr-FR" sz="2800" dirty="0">
                <a:solidFill>
                  <a:srgbClr val="0070C0"/>
                </a:solidFill>
                <a:latin typeface="Calibri" pitchFamily="34" charset="0"/>
              </a:rPr>
              <a:t>que les activités centrées autour d’un « robot de plancher » peuvent apporter aux </a:t>
            </a:r>
            <a:r>
              <a:rPr lang="fr-FR" sz="2800" dirty="0" smtClean="0">
                <a:solidFill>
                  <a:srgbClr val="0070C0"/>
                </a:solidFill>
                <a:latin typeface="Calibri" pitchFamily="34" charset="0"/>
              </a:rPr>
              <a:t>apprentissages premiers </a:t>
            </a:r>
            <a:r>
              <a:rPr lang="fr-FR" sz="2800" dirty="0" smtClean="0">
                <a:latin typeface="Calibri" pitchFamily="34" charset="0"/>
              </a:rPr>
              <a:t>(cycle 1) </a:t>
            </a:r>
            <a:r>
              <a:rPr lang="fr-FR" sz="2800" dirty="0" smtClean="0">
                <a:solidFill>
                  <a:srgbClr val="0070C0"/>
                </a:solidFill>
                <a:latin typeface="Calibri" pitchFamily="34" charset="0"/>
              </a:rPr>
              <a:t>:</a:t>
            </a:r>
          </a:p>
          <a:p>
            <a:endParaRPr lang="fr-FR" sz="2800" dirty="0">
              <a:solidFill>
                <a:srgbClr val="0070C0"/>
              </a:solidFill>
              <a:latin typeface="Calibri" pitchFamily="34" charset="0"/>
            </a:endParaRPr>
          </a:p>
          <a:p>
            <a:r>
              <a:rPr lang="fr-FR" sz="2400" dirty="0" smtClean="0">
                <a:solidFill>
                  <a:srgbClr val="0070C0"/>
                </a:solidFill>
                <a:latin typeface="Calibri" pitchFamily="34" charset="0"/>
              </a:rPr>
              <a:t>• </a:t>
            </a:r>
            <a:r>
              <a:rPr lang="fr-FR" sz="2400" dirty="0">
                <a:solidFill>
                  <a:srgbClr val="0070C0"/>
                </a:solidFill>
                <a:latin typeface="Calibri" pitchFamily="34" charset="0"/>
              </a:rPr>
              <a:t>la structuration de l’espace (repérage dans le plan, latéralisation, représentation de</a:t>
            </a:r>
          </a:p>
          <a:p>
            <a:r>
              <a:rPr lang="fr-FR" sz="2400" dirty="0">
                <a:solidFill>
                  <a:srgbClr val="0070C0"/>
                </a:solidFill>
                <a:latin typeface="Calibri" pitchFamily="34" charset="0"/>
              </a:rPr>
              <a:t>trajets…),</a:t>
            </a:r>
          </a:p>
          <a:p>
            <a:r>
              <a:rPr lang="fr-FR" sz="2400" dirty="0">
                <a:solidFill>
                  <a:srgbClr val="0070C0"/>
                </a:solidFill>
                <a:latin typeface="Calibri" pitchFamily="34" charset="0"/>
              </a:rPr>
              <a:t>• la structuration du temps (chronologie, </a:t>
            </a:r>
            <a:r>
              <a:rPr lang="fr-FR" sz="2400" dirty="0" err="1">
                <a:solidFill>
                  <a:srgbClr val="0070C0"/>
                </a:solidFill>
                <a:latin typeface="Calibri" pitchFamily="34" charset="0"/>
              </a:rPr>
              <a:t>séquentialité</a:t>
            </a:r>
            <a:r>
              <a:rPr lang="fr-FR" sz="2400" dirty="0">
                <a:solidFill>
                  <a:srgbClr val="0070C0"/>
                </a:solidFill>
                <a:latin typeface="Calibri" pitchFamily="34" charset="0"/>
              </a:rPr>
              <a:t>, anticipation…),</a:t>
            </a:r>
          </a:p>
          <a:p>
            <a:r>
              <a:rPr lang="fr-FR" sz="2400" dirty="0">
                <a:solidFill>
                  <a:srgbClr val="0070C0"/>
                </a:solidFill>
                <a:latin typeface="Calibri" pitchFamily="34" charset="0"/>
              </a:rPr>
              <a:t>• la construction du nombre (estimation, comparaison de distances, fonction du</a:t>
            </a:r>
          </a:p>
          <a:p>
            <a:r>
              <a:rPr lang="fr-FR" sz="2400" dirty="0">
                <a:solidFill>
                  <a:srgbClr val="0070C0"/>
                </a:solidFill>
                <a:latin typeface="Calibri" pitchFamily="34" charset="0"/>
              </a:rPr>
              <a:t>nombre…),</a:t>
            </a:r>
          </a:p>
          <a:p>
            <a:r>
              <a:rPr lang="fr-FR" sz="2400" dirty="0">
                <a:solidFill>
                  <a:srgbClr val="0070C0"/>
                </a:solidFill>
                <a:latin typeface="Calibri" pitchFamily="34" charset="0"/>
              </a:rPr>
              <a:t>• l’action dans le monde (conduite motrice, prise de repères),</a:t>
            </a:r>
          </a:p>
          <a:p>
            <a:r>
              <a:rPr lang="fr-FR" sz="2400" dirty="0">
                <a:solidFill>
                  <a:srgbClr val="0070C0"/>
                </a:solidFill>
                <a:latin typeface="Calibri" pitchFamily="34" charset="0"/>
              </a:rPr>
              <a:t>• l’acceptation et le respect de règles du jeu (« vivre ensemble »),</a:t>
            </a:r>
          </a:p>
          <a:p>
            <a:r>
              <a:rPr lang="fr-FR" sz="2400" dirty="0">
                <a:solidFill>
                  <a:srgbClr val="0070C0"/>
                </a:solidFill>
                <a:latin typeface="Calibri" pitchFamily="34" charset="0"/>
              </a:rPr>
              <a:t>• la communication (lexicale, syntaxique, graphique…).</a:t>
            </a:r>
          </a:p>
        </p:txBody>
      </p:sp>
    </p:spTree>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07126" y="1381488"/>
            <a:ext cx="10515600" cy="4351338"/>
          </a:xfrm>
        </p:spPr>
        <p:txBody>
          <a:bodyPr/>
          <a:lstStyle/>
          <a:p>
            <a:pPr>
              <a:buNone/>
            </a:pPr>
            <a:r>
              <a:rPr lang="fr-FR" dirty="0" smtClean="0">
                <a:solidFill>
                  <a:srgbClr val="0070C0"/>
                </a:solidFill>
              </a:rPr>
              <a:t>Intérêt pédagogique pour le Cycle 2</a:t>
            </a:r>
          </a:p>
          <a:p>
            <a:r>
              <a:rPr lang="fr-FR" dirty="0" smtClean="0"/>
              <a:t>Résoudre des problèmes très simples </a:t>
            </a:r>
          </a:p>
          <a:p>
            <a:r>
              <a:rPr lang="fr-FR" dirty="0" smtClean="0"/>
              <a:t>Observer et décrire pour mener des investigations</a:t>
            </a:r>
          </a:p>
          <a:p>
            <a:r>
              <a:rPr lang="fr-FR" dirty="0" smtClean="0"/>
              <a:t>Commencer à s’approprier un environnement numérique</a:t>
            </a:r>
          </a:p>
          <a:p>
            <a:r>
              <a:rPr lang="fr-FR" dirty="0" smtClean="0"/>
              <a:t>Les élèves entrent progressivement dans une logique de création algorithmique. </a:t>
            </a:r>
          </a:p>
          <a:p>
            <a:r>
              <a:rPr lang="fr-FR" dirty="0" smtClean="0"/>
              <a:t>La machine permet de faire de nombreux essais et de construire le projet en plusieurs étapes.</a:t>
            </a:r>
          </a:p>
          <a:p>
            <a:endParaRPr lang="fr-FR" dirty="0"/>
          </a:p>
        </p:txBody>
      </p:sp>
      <p:sp>
        <p:nvSpPr>
          <p:cNvPr id="4" name="Rectangle 3"/>
          <p:cNvSpPr/>
          <p:nvPr/>
        </p:nvSpPr>
        <p:spPr>
          <a:xfrm>
            <a:off x="435428" y="284258"/>
            <a:ext cx="11425645" cy="461665"/>
          </a:xfrm>
          <a:prstGeom prst="rect">
            <a:avLst/>
          </a:prstGeom>
        </p:spPr>
        <p:txBody>
          <a:bodyPr wrap="square">
            <a:spAutoFit/>
          </a:bodyPr>
          <a:lstStyle/>
          <a:p>
            <a:r>
              <a:rPr lang="fr-FR" sz="2400" b="1" dirty="0" smtClean="0"/>
              <a:t>Pourquoi  je ferai de l’initiation à la programmation dans ma classe ?</a:t>
            </a:r>
            <a:endParaRPr lang="fr-FR" sz="2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46314" y="1551305"/>
            <a:ext cx="10515600" cy="4351338"/>
          </a:xfrm>
        </p:spPr>
        <p:txBody>
          <a:bodyPr/>
          <a:lstStyle/>
          <a:p>
            <a:pPr>
              <a:buNone/>
            </a:pPr>
            <a:r>
              <a:rPr lang="fr-FR" dirty="0" smtClean="0">
                <a:solidFill>
                  <a:srgbClr val="0070C0"/>
                </a:solidFill>
              </a:rPr>
              <a:t>Intérêt pédagogique pour le Cycle 3</a:t>
            </a:r>
          </a:p>
          <a:p>
            <a:r>
              <a:rPr lang="fr-FR" dirty="0" smtClean="0"/>
              <a:t>Développer la rigueur et le goût du raisonnement.</a:t>
            </a:r>
          </a:p>
          <a:p>
            <a:r>
              <a:rPr lang="fr-FR" dirty="0" smtClean="0"/>
              <a:t>Les capacités d’organisation et de gestion des données se développent par la résolution de problèmes de la vie courante ou tirés d’autres enseignements.</a:t>
            </a:r>
          </a:p>
          <a:p>
            <a:r>
              <a:rPr lang="fr-FR" dirty="0" smtClean="0"/>
              <a:t>Observation, questionnement, expérimentation et argumentation.</a:t>
            </a:r>
          </a:p>
          <a:p>
            <a:r>
              <a:rPr lang="fr-FR" dirty="0" smtClean="0"/>
              <a:t>S’approprier un environnement informatique de travail.</a:t>
            </a:r>
          </a:p>
          <a:p>
            <a:r>
              <a:rPr lang="fr-FR" dirty="0" smtClean="0"/>
              <a:t>Les technologies de l’information et de la communication sont utilisées dans la plupart des situations d’enseignement.</a:t>
            </a:r>
          </a:p>
          <a:p>
            <a:endParaRPr lang="fr-FR" dirty="0"/>
          </a:p>
        </p:txBody>
      </p:sp>
      <p:sp>
        <p:nvSpPr>
          <p:cNvPr id="4" name="Rectangle 3"/>
          <p:cNvSpPr/>
          <p:nvPr/>
        </p:nvSpPr>
        <p:spPr>
          <a:xfrm>
            <a:off x="435428" y="284258"/>
            <a:ext cx="11425645" cy="461665"/>
          </a:xfrm>
          <a:prstGeom prst="rect">
            <a:avLst/>
          </a:prstGeom>
        </p:spPr>
        <p:txBody>
          <a:bodyPr wrap="square">
            <a:spAutoFit/>
          </a:bodyPr>
          <a:lstStyle/>
          <a:p>
            <a:r>
              <a:rPr lang="fr-FR" sz="2400" b="1" dirty="0" smtClean="0"/>
              <a:t>Pourquoi  je ferai de l’initiation à la programmation dans ma classe ?</a:t>
            </a:r>
            <a:endParaRPr lang="fr-FR" sz="2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1127398" y="802640"/>
            <a:ext cx="9545638" cy="1400175"/>
          </a:xfrm>
        </p:spPr>
        <p:txBody>
          <a:bodyPr/>
          <a:lstStyle/>
          <a:p>
            <a:pPr eaLnBrk="1" hangingPunct="1"/>
            <a:r>
              <a:rPr lang="fr-FR" b="1" dirty="0" err="1" smtClean="0"/>
              <a:t>Inititation</a:t>
            </a:r>
            <a:r>
              <a:rPr lang="fr-FR" b="1" dirty="0" smtClean="0"/>
              <a:t> à la programmation avec des robots par exemple…</a:t>
            </a:r>
            <a:br>
              <a:rPr lang="fr-FR" b="1" dirty="0" smtClean="0"/>
            </a:br>
            <a:r>
              <a:rPr lang="fr-FR" b="1" dirty="0" smtClean="0"/>
              <a:t/>
            </a:r>
            <a:br>
              <a:rPr lang="fr-FR" b="1" dirty="0" smtClean="0"/>
            </a:br>
            <a:r>
              <a:rPr lang="fr-FR" b="1" dirty="0" smtClean="0"/>
              <a:t> </a:t>
            </a:r>
            <a:r>
              <a:rPr lang="fr-FR" sz="2800" b="1" dirty="0" smtClean="0"/>
              <a:t>Présentation des « robots » </a:t>
            </a:r>
          </a:p>
        </p:txBody>
      </p:sp>
      <p:pic>
        <p:nvPicPr>
          <p:cNvPr id="5123" name="Picture 2"/>
          <p:cNvPicPr>
            <a:picLocks noGrp="1" noChangeAspect="1" noChangeArrowheads="1"/>
          </p:cNvPicPr>
          <p:nvPr>
            <p:ph idx="1"/>
          </p:nvPr>
        </p:nvPicPr>
        <p:blipFill>
          <a:blip r:embed="rId2" cstate="print"/>
          <a:srcRect/>
          <a:stretch>
            <a:fillRect/>
          </a:stretch>
        </p:blipFill>
        <p:spPr>
          <a:xfrm>
            <a:off x="321900" y="2890429"/>
            <a:ext cx="6529387" cy="3335338"/>
          </a:xfrm>
        </p:spPr>
      </p:pic>
      <p:pic>
        <p:nvPicPr>
          <p:cNvPr id="5" name="Image 4" descr="robot-blue-bot.jpg">
            <a:hlinkClick r:id="rId3" action="ppaction://hlinkfile"/>
          </p:cNvPr>
          <p:cNvPicPr>
            <a:picLocks noChangeAspect="1"/>
          </p:cNvPicPr>
          <p:nvPr/>
        </p:nvPicPr>
        <p:blipFill>
          <a:blip r:embed="rId4" cstate="print"/>
          <a:srcRect/>
          <a:stretch>
            <a:fillRect/>
          </a:stretch>
        </p:blipFill>
        <p:spPr bwMode="auto">
          <a:xfrm>
            <a:off x="7056438" y="3860800"/>
            <a:ext cx="2336800" cy="1800225"/>
          </a:xfrm>
          <a:prstGeom prst="rect">
            <a:avLst/>
          </a:prstGeom>
          <a:noFill/>
          <a:ln w="9525">
            <a:noFill/>
            <a:miter lim="800000"/>
            <a:headEnd/>
            <a:tailEnd/>
          </a:ln>
        </p:spPr>
      </p:pic>
      <p:pic>
        <p:nvPicPr>
          <p:cNvPr id="6" name="Image 5" descr="robot-mobile-educatif-thymio-II-1.jpg">
            <a:hlinkClick r:id="rId5" action="ppaction://hlinkfile"/>
          </p:cNvPr>
          <p:cNvPicPr>
            <a:picLocks noChangeAspect="1"/>
          </p:cNvPicPr>
          <p:nvPr/>
        </p:nvPicPr>
        <p:blipFill>
          <a:blip r:embed="rId6" cstate="print"/>
          <a:srcRect/>
          <a:stretch>
            <a:fillRect/>
          </a:stretch>
        </p:blipFill>
        <p:spPr bwMode="auto">
          <a:xfrm>
            <a:off x="8975725" y="5157788"/>
            <a:ext cx="2951163" cy="1511300"/>
          </a:xfrm>
          <a:prstGeom prst="rect">
            <a:avLst/>
          </a:prstGeom>
          <a:noFill/>
          <a:ln w="9525">
            <a:noFill/>
            <a:miter lim="800000"/>
            <a:headEnd/>
            <a:tailEnd/>
          </a:ln>
        </p:spPr>
      </p:pic>
      <p:sp>
        <p:nvSpPr>
          <p:cNvPr id="7" name="Rectangle 6"/>
          <p:cNvSpPr/>
          <p:nvPr/>
        </p:nvSpPr>
        <p:spPr>
          <a:xfrm>
            <a:off x="334963" y="2205038"/>
            <a:ext cx="6529387" cy="3384550"/>
          </a:xfrm>
          <a:prstGeom prst="rect">
            <a:avLst/>
          </a:pr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pic>
        <p:nvPicPr>
          <p:cNvPr id="5127" name="Image 7" descr="BLU PIANO.jpg"/>
          <p:cNvPicPr>
            <a:picLocks noChangeAspect="1"/>
          </p:cNvPicPr>
          <p:nvPr/>
        </p:nvPicPr>
        <p:blipFill>
          <a:blip r:embed="rId7" cstate="print"/>
          <a:srcRect/>
          <a:stretch>
            <a:fillRect/>
          </a:stretch>
        </p:blipFill>
        <p:spPr bwMode="auto">
          <a:xfrm>
            <a:off x="7283450" y="1844675"/>
            <a:ext cx="4686300" cy="1871663"/>
          </a:xfrm>
          <a:prstGeom prst="rect">
            <a:avLst/>
          </a:prstGeom>
          <a:noFill/>
          <a:ln w="9525">
            <a:noFill/>
            <a:miter lim="800000"/>
            <a:headEnd/>
            <a:tailEnd/>
          </a:ln>
        </p:spPr>
      </p:pic>
      <p:sp>
        <p:nvSpPr>
          <p:cNvPr id="9" name="Rectangle 8"/>
          <p:cNvSpPr/>
          <p:nvPr/>
        </p:nvSpPr>
        <p:spPr>
          <a:xfrm>
            <a:off x="7343775" y="1844675"/>
            <a:ext cx="4608513" cy="1871663"/>
          </a:xfrm>
          <a:prstGeom prst="rect">
            <a:avLst/>
          </a:pr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0" name="Rectangle 9"/>
          <p:cNvSpPr/>
          <p:nvPr/>
        </p:nvSpPr>
        <p:spPr>
          <a:xfrm>
            <a:off x="9359900" y="4076700"/>
            <a:ext cx="384175" cy="2159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1" name="Rectangle 10"/>
          <p:cNvSpPr/>
          <p:nvPr/>
        </p:nvSpPr>
        <p:spPr>
          <a:xfrm>
            <a:off x="11280775" y="4941888"/>
            <a:ext cx="384175" cy="2159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31" presetClass="entr" presetSubtype="0" fill="hold" nodeType="afterEffect">
                                  <p:stCondLst>
                                    <p:cond delay="0"/>
                                  </p:stCondLst>
                                  <p:iterate type="lt">
                                    <p:tmPct val="5000"/>
                                  </p:iterate>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style.rotation</p:attrName>
                                        </p:attrNameLst>
                                      </p:cBhvr>
                                      <p:tavLst>
                                        <p:tav tm="0">
                                          <p:val>
                                            <p:fltVal val="90"/>
                                          </p:val>
                                        </p:tav>
                                        <p:tav tm="100000">
                                          <p:val>
                                            <p:fltVal val="0"/>
                                          </p:val>
                                        </p:tav>
                                      </p:tavLst>
                                    </p:anim>
                                    <p:animEffect transition="in" filter="fade">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txBox="1">
            <a:spLocks/>
          </p:cNvSpPr>
          <p:nvPr/>
        </p:nvSpPr>
        <p:spPr>
          <a:xfrm>
            <a:off x="812800" y="247650"/>
            <a:ext cx="10515600" cy="666750"/>
          </a:xfrm>
          <a:prstGeom prst="rect">
            <a:avLst/>
          </a:prstGeom>
        </p:spPr>
        <p:txBody>
          <a:bodyPr/>
          <a:lstStyle/>
          <a:p>
            <a:pPr algn="ctr" fontAlgn="auto">
              <a:lnSpc>
                <a:spcPct val="90000"/>
              </a:lnSpc>
              <a:spcAft>
                <a:spcPts val="0"/>
              </a:spcAft>
              <a:defRPr/>
            </a:pPr>
            <a:r>
              <a:rPr lang="fr-FR" sz="4400" b="1" dirty="0">
                <a:latin typeface="+mj-lt"/>
                <a:ea typeface="+mj-ea"/>
                <a:cs typeface="+mj-cs"/>
              </a:rPr>
              <a:t>Par où commencer ?</a:t>
            </a:r>
          </a:p>
        </p:txBody>
      </p:sp>
      <p:sp>
        <p:nvSpPr>
          <p:cNvPr id="3" name="Titre 1">
            <a:extLst>
              <a:ext uri="{FF2B5EF4-FFF2-40B4-BE49-F238E27FC236}"/>
            </a:extLst>
          </p:cNvPr>
          <p:cNvSpPr txBox="1">
            <a:spLocks/>
          </p:cNvSpPr>
          <p:nvPr/>
        </p:nvSpPr>
        <p:spPr>
          <a:xfrm>
            <a:off x="720725" y="1201738"/>
            <a:ext cx="5013325" cy="574675"/>
          </a:xfrm>
          <a:prstGeom prst="rect">
            <a:avLst/>
          </a:prstGeom>
        </p:spPr>
        <p:txBody>
          <a:bodyPr/>
          <a:lstStyle/>
          <a:p>
            <a:pPr fontAlgn="auto">
              <a:lnSpc>
                <a:spcPct val="90000"/>
              </a:lnSpc>
              <a:spcAft>
                <a:spcPts val="0"/>
              </a:spcAft>
              <a:defRPr/>
            </a:pPr>
            <a:r>
              <a:rPr lang="fr-FR" sz="3200" dirty="0">
                <a:latin typeface="+mj-lt"/>
                <a:ea typeface="+mj-ea"/>
                <a:cs typeface="+mj-cs"/>
              </a:rPr>
              <a:t>Premières représentations :</a:t>
            </a:r>
          </a:p>
        </p:txBody>
      </p:sp>
      <p:sp>
        <p:nvSpPr>
          <p:cNvPr id="6148" name="Espace réservé du contenu 2"/>
          <p:cNvSpPr txBox="1">
            <a:spLocks/>
          </p:cNvSpPr>
          <p:nvPr/>
        </p:nvSpPr>
        <p:spPr bwMode="auto">
          <a:xfrm>
            <a:off x="739775" y="2046288"/>
            <a:ext cx="10515600" cy="2447925"/>
          </a:xfrm>
          <a:prstGeom prst="rect">
            <a:avLst/>
          </a:prstGeom>
          <a:noFill/>
          <a:ln w="9525">
            <a:noFill/>
            <a:miter lim="800000"/>
            <a:headEnd/>
            <a:tailEnd/>
          </a:ln>
        </p:spPr>
        <p:txBody>
          <a:bodyPr/>
          <a:lstStyle/>
          <a:p>
            <a:pPr marL="228600" indent="-228600">
              <a:lnSpc>
                <a:spcPct val="90000"/>
              </a:lnSpc>
              <a:spcBef>
                <a:spcPts val="1000"/>
              </a:spcBef>
              <a:buFont typeface="Arial" charset="0"/>
              <a:buChar char="•"/>
            </a:pPr>
            <a:r>
              <a:rPr lang="fr-FR" sz="2800">
                <a:latin typeface="Calibri" pitchFamily="34" charset="0"/>
              </a:rPr>
              <a:t>Faire dessiner un robot </a:t>
            </a:r>
            <a:r>
              <a:rPr lang="fr-FR" sz="2000">
                <a:latin typeface="Calibri" pitchFamily="34" charset="0"/>
              </a:rPr>
              <a:t>(</a:t>
            </a:r>
            <a:r>
              <a:rPr lang="fr-FR" sz="2000" i="1">
                <a:latin typeface="Calibri" pitchFamily="34" charset="0"/>
              </a:rPr>
              <a:t>ressemble le plus souvent à un humanoïde</a:t>
            </a:r>
            <a:r>
              <a:rPr lang="fr-FR" sz="2000">
                <a:latin typeface="Calibri" pitchFamily="34" charset="0"/>
              </a:rPr>
              <a:t>)</a:t>
            </a:r>
          </a:p>
          <a:p>
            <a:pPr marL="228600" indent="-228600">
              <a:lnSpc>
                <a:spcPct val="90000"/>
              </a:lnSpc>
              <a:spcBef>
                <a:spcPts val="1000"/>
              </a:spcBef>
              <a:buFont typeface="Arial" charset="0"/>
              <a:buChar char="•"/>
            </a:pPr>
            <a:r>
              <a:rPr lang="fr-FR" sz="2800">
                <a:latin typeface="Calibri" pitchFamily="34" charset="0"/>
              </a:rPr>
              <a:t>Echanges oraux : qu’est-ce que c’est, un robot ? Est-ce que c’est toujours en forme d’humain ? Qui a un robot chez lui ?</a:t>
            </a:r>
          </a:p>
          <a:p>
            <a:pPr marL="228600" indent="-228600">
              <a:lnSpc>
                <a:spcPct val="90000"/>
              </a:lnSpc>
              <a:spcBef>
                <a:spcPts val="1000"/>
              </a:spcBef>
              <a:buFont typeface="Arial" charset="0"/>
              <a:buChar char="•"/>
            </a:pPr>
            <a:r>
              <a:rPr lang="fr-FR" sz="2800">
                <a:latin typeface="Calibri" pitchFamily="34" charset="0"/>
              </a:rPr>
              <a:t>Est-ce que les parents peuvent avoir des robots ?</a:t>
            </a:r>
          </a:p>
          <a:p>
            <a:pPr marL="228600" indent="-228600">
              <a:lnSpc>
                <a:spcPct val="90000"/>
              </a:lnSpc>
              <a:spcBef>
                <a:spcPts val="1000"/>
              </a:spcBef>
              <a:buFont typeface="Arial" charset="0"/>
              <a:buChar char="•"/>
            </a:pPr>
            <a:r>
              <a:rPr lang="fr-FR" sz="2800">
                <a:latin typeface="Calibri" pitchFamily="34" charset="0"/>
              </a:rPr>
              <a:t>Montrer des exemples de divers robots de la vie quotidienne</a:t>
            </a:r>
          </a:p>
        </p:txBody>
      </p:sp>
      <p:pic>
        <p:nvPicPr>
          <p:cNvPr id="6149" name="Picture 2" descr="Résultat de recherche d'images pour &quot;exemples de robots dans la vie quotidienne&quot;"/>
          <p:cNvPicPr>
            <a:picLocks noChangeAspect="1" noChangeArrowheads="1"/>
          </p:cNvPicPr>
          <p:nvPr/>
        </p:nvPicPr>
        <p:blipFill>
          <a:blip r:embed="rId2" cstate="print"/>
          <a:srcRect/>
          <a:stretch>
            <a:fillRect/>
          </a:stretch>
        </p:blipFill>
        <p:spPr bwMode="auto">
          <a:xfrm>
            <a:off x="312738" y="4833938"/>
            <a:ext cx="1774825" cy="1751012"/>
          </a:xfrm>
          <a:prstGeom prst="rect">
            <a:avLst/>
          </a:prstGeom>
          <a:noFill/>
          <a:ln w="9525">
            <a:noFill/>
            <a:miter lim="800000"/>
            <a:headEnd/>
            <a:tailEnd/>
          </a:ln>
        </p:spPr>
      </p:pic>
      <p:sp>
        <p:nvSpPr>
          <p:cNvPr id="6150" name="AutoShape 4" descr="Résultat de recherche d'images pour &quot;robot ménager&quot;"/>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fr-FR">
              <a:latin typeface="Calibri" pitchFamily="34" charset="0"/>
            </a:endParaRPr>
          </a:p>
        </p:txBody>
      </p:sp>
      <p:sp>
        <p:nvSpPr>
          <p:cNvPr id="6151" name="AutoShape 6" descr="Résultat de recherche d'images pour &quot;robot ménager&quot;"/>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fr-FR">
              <a:latin typeface="Calibri" pitchFamily="34" charset="0"/>
            </a:endParaRPr>
          </a:p>
        </p:txBody>
      </p:sp>
      <p:sp>
        <p:nvSpPr>
          <p:cNvPr id="6152" name="AutoShape 8" descr="Résultat de recherche d'images pour &quot;robot ménager&quot;"/>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fr-FR">
              <a:latin typeface="Calibri" pitchFamily="34" charset="0"/>
            </a:endParaRPr>
          </a:p>
        </p:txBody>
      </p:sp>
      <p:sp>
        <p:nvSpPr>
          <p:cNvPr id="6153" name="AutoShape 10" descr="Résultat de recherche d'images pour &quot;robot ménager&quot;"/>
          <p:cNvSpPr>
            <a:spLocks noChangeAspect="1" noChangeArrowheads="1"/>
          </p:cNvSpPr>
          <p:nvPr/>
        </p:nvSpPr>
        <p:spPr bwMode="auto">
          <a:xfrm>
            <a:off x="155575" y="-1790700"/>
            <a:ext cx="3743325" cy="3743325"/>
          </a:xfrm>
          <a:prstGeom prst="rect">
            <a:avLst/>
          </a:prstGeom>
          <a:noFill/>
          <a:ln w="9525">
            <a:noFill/>
            <a:miter lim="800000"/>
            <a:headEnd/>
            <a:tailEnd/>
          </a:ln>
        </p:spPr>
        <p:txBody>
          <a:bodyPr/>
          <a:lstStyle/>
          <a:p>
            <a:endParaRPr lang="fr-FR">
              <a:latin typeface="Calibri" pitchFamily="34" charset="0"/>
            </a:endParaRPr>
          </a:p>
        </p:txBody>
      </p:sp>
      <p:pic>
        <p:nvPicPr>
          <p:cNvPr id="6154" name="Picture 11"/>
          <p:cNvPicPr>
            <a:picLocks noChangeAspect="1" noChangeArrowheads="1"/>
          </p:cNvPicPr>
          <p:nvPr/>
        </p:nvPicPr>
        <p:blipFill>
          <a:blip r:embed="rId3" cstate="print"/>
          <a:srcRect/>
          <a:stretch>
            <a:fillRect/>
          </a:stretch>
        </p:blipFill>
        <p:spPr bwMode="auto">
          <a:xfrm>
            <a:off x="2327275" y="4611688"/>
            <a:ext cx="1422400" cy="1906587"/>
          </a:xfrm>
          <a:prstGeom prst="rect">
            <a:avLst/>
          </a:prstGeom>
          <a:noFill/>
          <a:ln w="9525">
            <a:noFill/>
            <a:miter lim="800000"/>
            <a:headEnd/>
            <a:tailEnd/>
          </a:ln>
        </p:spPr>
      </p:pic>
      <p:pic>
        <p:nvPicPr>
          <p:cNvPr id="6155" name="Picture 12"/>
          <p:cNvPicPr>
            <a:picLocks noChangeAspect="1" noChangeArrowheads="1"/>
          </p:cNvPicPr>
          <p:nvPr/>
        </p:nvPicPr>
        <p:blipFill>
          <a:blip r:embed="rId4" cstate="print"/>
          <a:srcRect/>
          <a:stretch>
            <a:fillRect/>
          </a:stretch>
        </p:blipFill>
        <p:spPr bwMode="auto">
          <a:xfrm>
            <a:off x="4038600" y="4859338"/>
            <a:ext cx="1790700" cy="1581150"/>
          </a:xfrm>
          <a:prstGeom prst="rect">
            <a:avLst/>
          </a:prstGeom>
          <a:noFill/>
          <a:ln w="9525">
            <a:noFill/>
            <a:miter lim="800000"/>
            <a:headEnd/>
            <a:tailEnd/>
          </a:ln>
        </p:spPr>
      </p:pic>
      <p:pic>
        <p:nvPicPr>
          <p:cNvPr id="6156" name="Picture 14"/>
          <p:cNvPicPr>
            <a:picLocks noChangeAspect="1" noChangeArrowheads="1"/>
          </p:cNvPicPr>
          <p:nvPr/>
        </p:nvPicPr>
        <p:blipFill>
          <a:blip r:embed="rId5" cstate="print"/>
          <a:srcRect/>
          <a:stretch>
            <a:fillRect/>
          </a:stretch>
        </p:blipFill>
        <p:spPr bwMode="auto">
          <a:xfrm>
            <a:off x="9610725" y="5029200"/>
            <a:ext cx="2376488" cy="1449388"/>
          </a:xfrm>
          <a:prstGeom prst="rect">
            <a:avLst/>
          </a:prstGeom>
          <a:noFill/>
          <a:ln w="9525">
            <a:noFill/>
            <a:miter lim="800000"/>
            <a:headEnd/>
            <a:tailEnd/>
          </a:ln>
        </p:spPr>
      </p:pic>
      <p:pic>
        <p:nvPicPr>
          <p:cNvPr id="6157" name="Picture 15"/>
          <p:cNvPicPr>
            <a:picLocks noChangeAspect="1" noChangeArrowheads="1"/>
          </p:cNvPicPr>
          <p:nvPr/>
        </p:nvPicPr>
        <p:blipFill>
          <a:blip r:embed="rId6" cstate="print"/>
          <a:srcRect/>
          <a:stretch>
            <a:fillRect/>
          </a:stretch>
        </p:blipFill>
        <p:spPr bwMode="auto">
          <a:xfrm>
            <a:off x="10953750" y="2325688"/>
            <a:ext cx="1238250" cy="1109662"/>
          </a:xfrm>
          <a:prstGeom prst="rect">
            <a:avLst/>
          </a:prstGeom>
          <a:noFill/>
          <a:ln w="9525">
            <a:noFill/>
            <a:miter lim="800000"/>
            <a:headEnd/>
            <a:tailEnd/>
          </a:ln>
        </p:spPr>
      </p:pic>
      <p:pic>
        <p:nvPicPr>
          <p:cNvPr id="6158" name="Picture 16"/>
          <p:cNvPicPr>
            <a:picLocks noChangeAspect="1" noChangeArrowheads="1"/>
          </p:cNvPicPr>
          <p:nvPr/>
        </p:nvPicPr>
        <p:blipFill>
          <a:blip r:embed="rId7" cstate="print"/>
          <a:srcRect/>
          <a:stretch>
            <a:fillRect/>
          </a:stretch>
        </p:blipFill>
        <p:spPr bwMode="auto">
          <a:xfrm>
            <a:off x="10702925" y="3697288"/>
            <a:ext cx="1187450" cy="1195387"/>
          </a:xfrm>
          <a:prstGeom prst="rect">
            <a:avLst/>
          </a:prstGeom>
          <a:noFill/>
          <a:ln w="9525">
            <a:noFill/>
            <a:miter lim="800000"/>
            <a:headEnd/>
            <a:tailEnd/>
          </a:ln>
        </p:spPr>
      </p:pic>
      <p:pic>
        <p:nvPicPr>
          <p:cNvPr id="6159" name="Picture 17"/>
          <p:cNvPicPr>
            <a:picLocks noChangeAspect="1" noChangeArrowheads="1"/>
          </p:cNvPicPr>
          <p:nvPr/>
        </p:nvPicPr>
        <p:blipFill>
          <a:blip r:embed="rId8" cstate="print"/>
          <a:srcRect/>
          <a:stretch>
            <a:fillRect/>
          </a:stretch>
        </p:blipFill>
        <p:spPr bwMode="auto">
          <a:xfrm>
            <a:off x="6143625" y="5040313"/>
            <a:ext cx="2790825" cy="1528762"/>
          </a:xfrm>
          <a:prstGeom prst="rect">
            <a:avLst/>
          </a:prstGeom>
          <a:noFill/>
          <a:ln w="9525">
            <a:noFill/>
            <a:miter lim="800000"/>
            <a:headEnd/>
            <a:tailEnd/>
          </a:ln>
        </p:spPr>
      </p:pic>
      <p:pic>
        <p:nvPicPr>
          <p:cNvPr id="6160" name="Picture 16"/>
          <p:cNvPicPr>
            <a:picLocks noChangeAspect="1" noChangeArrowheads="1"/>
          </p:cNvPicPr>
          <p:nvPr/>
        </p:nvPicPr>
        <p:blipFill>
          <a:blip r:embed="rId9" cstate="print"/>
          <a:srcRect/>
          <a:stretch>
            <a:fillRect/>
          </a:stretch>
        </p:blipFill>
        <p:spPr bwMode="auto">
          <a:xfrm>
            <a:off x="10520363" y="444500"/>
            <a:ext cx="1344612" cy="16335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4379</TotalTime>
  <Words>473</Words>
  <Application>Microsoft Office PowerPoint</Application>
  <PresentationFormat>Personnalisé</PresentationFormat>
  <Paragraphs>94</Paragraphs>
  <Slides>19</Slides>
  <Notes>0</Notes>
  <HiddenSlides>0</HiddenSlides>
  <MMClips>2</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19</vt:i4>
      </vt:variant>
    </vt:vector>
  </HeadingPairs>
  <TitlesOfParts>
    <vt:vector size="24" baseType="lpstr">
      <vt:lpstr>Arial</vt:lpstr>
      <vt:lpstr>Calibri Light</vt:lpstr>
      <vt:lpstr>Calibri</vt:lpstr>
      <vt:lpstr>Wingdings</vt:lpstr>
      <vt:lpstr>Thème Office</vt:lpstr>
      <vt:lpstr>  Initiation à la programmation  Applications tablettes, logiciels PC et/ou  avec les robots « Blue-bot » et « Thymio »</vt:lpstr>
      <vt:lpstr>Pourquoi l’« initiation à la programmation » à l’école ?</vt:lpstr>
      <vt:lpstr>Optimisation ?</vt:lpstr>
      <vt:lpstr>Evaluation  ?</vt:lpstr>
      <vt:lpstr>Pourquoi  je ferais de l’initiation à la programmation dans ma classe ?</vt:lpstr>
      <vt:lpstr>Diapositive 6</vt:lpstr>
      <vt:lpstr>Diapositive 7</vt:lpstr>
      <vt:lpstr>Inititation à la programmation avec des robots par exemple…   Présentation des « robots » </vt:lpstr>
      <vt:lpstr>Diapositive 9</vt:lpstr>
      <vt:lpstr>Découverte du robot « Blue bot » (idem pour Thymio) </vt:lpstr>
      <vt:lpstr>Diapositive 11</vt:lpstr>
      <vt:lpstr>Poursuivre en motricité par exemple</vt:lpstr>
      <vt:lpstr>Les défis</vt:lpstr>
      <vt:lpstr>Diapositive 14</vt:lpstr>
      <vt:lpstr>Diapositive 15</vt:lpstr>
      <vt:lpstr>Programmation type « Blue bot » sur Internet,  sur logiciel, sur applications… </vt:lpstr>
      <vt:lpstr>Diapositive 17</vt:lpstr>
      <vt:lpstr>Diapositive 18</vt:lpstr>
      <vt:lpstr>Diapositive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Du déplacement réel au déplacement sur quadrillage</dc:title>
  <dc:creator>Emmanuel P</dc:creator>
  <cp:lastModifiedBy>cdti</cp:lastModifiedBy>
  <cp:revision>52</cp:revision>
  <dcterms:created xsi:type="dcterms:W3CDTF">2017-11-12T15:22:58Z</dcterms:created>
  <dcterms:modified xsi:type="dcterms:W3CDTF">2018-01-29T11:43:29Z</dcterms:modified>
</cp:coreProperties>
</file>